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Roboto-bold.fntdata"/><Relationship Id="rId10" Type="http://schemas.openxmlformats.org/officeDocument/2006/relationships/slide" Target="slides/slide5.xml"/><Relationship Id="rId21" Type="http://schemas.openxmlformats.org/officeDocument/2006/relationships/font" Target="fonts/Roboto-regular.fntdata"/><Relationship Id="rId13" Type="http://schemas.openxmlformats.org/officeDocument/2006/relationships/slide" Target="slides/slide8.xml"/><Relationship Id="rId24" Type="http://schemas.openxmlformats.org/officeDocument/2006/relationships/font" Target="fonts/Roboto-boldItalic.fntdata"/><Relationship Id="rId12" Type="http://schemas.openxmlformats.org/officeDocument/2006/relationships/slide" Target="slides/slide7.xml"/><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23767faf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23767faf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1bf30b07d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g11bf30b07d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1d6c30c7da_0_5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g11d6c30c7da_0_5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2abfc8ea7c_7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12abfc8ea7c_7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294912d9b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1294912d9b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2364346ca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2364346c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1d6c30c7da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1d6c30c7da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1d6c30c7da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1d6c30c7da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1d6c30c7da_0_3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g11d6c30c7da_0_3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287e24712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287e24712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1d6c30c7da_0_4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g11d6c30c7da_0_4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1d6c30c7da_0_4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11d6c30c7da_0_4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1d6c30c7da_0_4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g11d6c30c7da_0_4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1d6c30c7da_0_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g11d6c30c7da_0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1d6c30c7da_0_5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11d6c30c7da_0_5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Webinar Agenda</a:t>
            </a:r>
            <a:endParaRPr b="1"/>
          </a:p>
        </p:txBody>
      </p:sp>
      <p:sp>
        <p:nvSpPr>
          <p:cNvPr id="55" name="Google Shape;55;p13"/>
          <p:cNvSpPr txBox="1"/>
          <p:nvPr>
            <p:ph idx="1" type="body"/>
          </p:nvPr>
        </p:nvSpPr>
        <p:spPr>
          <a:xfrm>
            <a:off x="311700" y="1171200"/>
            <a:ext cx="8520600" cy="3847800"/>
          </a:xfrm>
          <a:prstGeom prst="rect">
            <a:avLst/>
          </a:prstGeom>
        </p:spPr>
        <p:txBody>
          <a:bodyPr anchorCtr="0" anchor="t" bIns="91425" lIns="91425" spcFirstLastPara="1" rIns="91425" wrap="square" tIns="91425">
            <a:normAutofit lnSpcReduction="10000"/>
          </a:bodyPr>
          <a:lstStyle/>
          <a:p>
            <a:pPr indent="-298450" lvl="0" marL="457200" rtl="0" algn="l">
              <a:spcBef>
                <a:spcPts val="0"/>
              </a:spcBef>
              <a:spcAft>
                <a:spcPts val="0"/>
              </a:spcAft>
              <a:buClr>
                <a:srgbClr val="222222"/>
              </a:buClr>
              <a:buSzPts val="1100"/>
              <a:buAutoNum type="arabicPeriod"/>
            </a:pPr>
            <a:r>
              <a:rPr lang="en" sz="1100">
                <a:solidFill>
                  <a:srgbClr val="222222"/>
                </a:solidFill>
              </a:rPr>
              <a:t>2:00 PM EDT - Kick-off and introductions – Ken will introduce the Webinar, briefly introduce SchoolSims and Simulation, and then introduce Dave Versteeg, who will introduce himself and then all of you.</a:t>
            </a:r>
            <a:endParaRPr sz="1100">
              <a:solidFill>
                <a:srgbClr val="222222"/>
              </a:solidFill>
            </a:endParaRPr>
          </a:p>
          <a:p>
            <a:pPr indent="0" lvl="0" marL="0" rtl="0" algn="l">
              <a:spcBef>
                <a:spcPts val="0"/>
              </a:spcBef>
              <a:spcAft>
                <a:spcPts val="0"/>
              </a:spcAft>
              <a:buNone/>
            </a:pPr>
            <a:r>
              <a:t/>
            </a:r>
            <a:endParaRPr sz="1100">
              <a:solidFill>
                <a:srgbClr val="222222"/>
              </a:solidFill>
            </a:endParaRPr>
          </a:p>
          <a:p>
            <a:pPr indent="-298450" lvl="0" marL="457200" rtl="0" algn="l">
              <a:spcBef>
                <a:spcPts val="0"/>
              </a:spcBef>
              <a:spcAft>
                <a:spcPts val="0"/>
              </a:spcAft>
              <a:buClr>
                <a:srgbClr val="222222"/>
              </a:buClr>
              <a:buSzPts val="1100"/>
              <a:buAutoNum type="arabicPeriod"/>
            </a:pPr>
            <a:r>
              <a:rPr lang="en" sz="1100">
                <a:solidFill>
                  <a:srgbClr val="222222"/>
                </a:solidFill>
              </a:rPr>
              <a:t>2:10 PM EDT - Intro to the Challenge of developing Equity Centered Leaders and Principal Pipeline in general and the potential power of Simulations – Dave will briefly reflect on the challenge facing our schools from his perspective as a Superintendent and then introduce all of you.</a:t>
            </a:r>
            <a:endParaRPr sz="1100">
              <a:solidFill>
                <a:srgbClr val="222222"/>
              </a:solidFill>
            </a:endParaRPr>
          </a:p>
          <a:p>
            <a:pPr indent="0" lvl="0" marL="0" rtl="0" algn="l">
              <a:spcBef>
                <a:spcPts val="0"/>
              </a:spcBef>
              <a:spcAft>
                <a:spcPts val="0"/>
              </a:spcAft>
              <a:buNone/>
            </a:pPr>
            <a:r>
              <a:t/>
            </a:r>
            <a:endParaRPr sz="1100">
              <a:solidFill>
                <a:srgbClr val="222222"/>
              </a:solidFill>
            </a:endParaRPr>
          </a:p>
          <a:p>
            <a:pPr indent="-298450" lvl="0" marL="457200" rtl="0" algn="l">
              <a:spcBef>
                <a:spcPts val="0"/>
              </a:spcBef>
              <a:spcAft>
                <a:spcPts val="0"/>
              </a:spcAft>
              <a:buClr>
                <a:srgbClr val="222222"/>
              </a:buClr>
              <a:buSzPts val="1100"/>
              <a:buAutoNum type="arabicPeriod"/>
            </a:pPr>
            <a:r>
              <a:rPr lang="en" sz="1100">
                <a:solidFill>
                  <a:srgbClr val="222222"/>
                </a:solidFill>
              </a:rPr>
              <a:t>2:15 PM EDT - Each Panelist will share their work (up to 2-3 minutes each; Dave has promised to be a tough timekeeper!) – I will be sharing a link to the Google Doc that has a page for each of you with a couple of Prompts that you can respond to around your work and your use of the Sims so that we have some consistency. Feel free to let me know if you would like to address additional elements.</a:t>
            </a:r>
            <a:endParaRPr sz="1100">
              <a:solidFill>
                <a:srgbClr val="222222"/>
              </a:solidFill>
            </a:endParaRPr>
          </a:p>
          <a:p>
            <a:pPr indent="0" lvl="0" marL="0" rtl="0" algn="l">
              <a:spcBef>
                <a:spcPts val="0"/>
              </a:spcBef>
              <a:spcAft>
                <a:spcPts val="0"/>
              </a:spcAft>
              <a:buNone/>
            </a:pPr>
            <a:r>
              <a:t/>
            </a:r>
            <a:endParaRPr sz="1100">
              <a:solidFill>
                <a:srgbClr val="222222"/>
              </a:solidFill>
            </a:endParaRPr>
          </a:p>
          <a:p>
            <a:pPr indent="-298450" lvl="0" marL="457200" rtl="0" algn="l">
              <a:spcBef>
                <a:spcPts val="0"/>
              </a:spcBef>
              <a:spcAft>
                <a:spcPts val="0"/>
              </a:spcAft>
              <a:buClr>
                <a:srgbClr val="222222"/>
              </a:buClr>
              <a:buSzPts val="1100"/>
              <a:buAutoNum type="arabicPeriod"/>
            </a:pPr>
            <a:r>
              <a:rPr lang="en" sz="1100">
                <a:solidFill>
                  <a:srgbClr val="222222"/>
                </a:solidFill>
              </a:rPr>
              <a:t>2:30 PM EDT - Facilitated Discussion among Panelists – I am interested in questions that you think would be of value to discuss amongst the Panel, so feel free to suggest them in this thread. We have put together a few ideas that we will use as a starting point and evolve that list based on your input. Dave will facilitate a discussion among the panelists. It need not be everyone taking a turn, as the intent is to open up to a cross-panelist conversation.</a:t>
            </a:r>
            <a:endParaRPr sz="1100">
              <a:solidFill>
                <a:srgbClr val="222222"/>
              </a:solidFill>
            </a:endParaRPr>
          </a:p>
          <a:p>
            <a:pPr indent="0" lvl="0" marL="0" rtl="0" algn="l">
              <a:spcBef>
                <a:spcPts val="0"/>
              </a:spcBef>
              <a:spcAft>
                <a:spcPts val="0"/>
              </a:spcAft>
              <a:buNone/>
            </a:pPr>
            <a:r>
              <a:t/>
            </a:r>
            <a:endParaRPr sz="1100">
              <a:solidFill>
                <a:srgbClr val="222222"/>
              </a:solidFill>
            </a:endParaRPr>
          </a:p>
          <a:p>
            <a:pPr indent="-298450" lvl="0" marL="457200" rtl="0" algn="l">
              <a:spcBef>
                <a:spcPts val="0"/>
              </a:spcBef>
              <a:spcAft>
                <a:spcPts val="0"/>
              </a:spcAft>
              <a:buClr>
                <a:srgbClr val="222222"/>
              </a:buClr>
              <a:buSzPts val="1100"/>
              <a:buAutoNum type="arabicPeriod"/>
            </a:pPr>
            <a:r>
              <a:rPr lang="en" sz="1100">
                <a:solidFill>
                  <a:srgbClr val="222222"/>
                </a:solidFill>
              </a:rPr>
              <a:t>2:50 PM EDT - Open up to Q&amp;A from attendees.</a:t>
            </a:r>
            <a:endParaRPr sz="1100">
              <a:solidFill>
                <a:srgbClr val="222222"/>
              </a:solidFill>
            </a:endParaRPr>
          </a:p>
          <a:p>
            <a:pPr indent="0" lvl="0" marL="0" rtl="0" algn="l">
              <a:spcBef>
                <a:spcPts val="0"/>
              </a:spcBef>
              <a:spcAft>
                <a:spcPts val="0"/>
              </a:spcAft>
              <a:buNone/>
            </a:pPr>
            <a:r>
              <a:t/>
            </a:r>
            <a:endParaRPr sz="1100">
              <a:solidFill>
                <a:srgbClr val="222222"/>
              </a:solidFill>
            </a:endParaRPr>
          </a:p>
          <a:p>
            <a:pPr indent="-298450" lvl="0" marL="457200" rtl="0" algn="l">
              <a:spcBef>
                <a:spcPts val="0"/>
              </a:spcBef>
              <a:spcAft>
                <a:spcPts val="0"/>
              </a:spcAft>
              <a:buClr>
                <a:srgbClr val="222222"/>
              </a:buClr>
              <a:buSzPts val="1100"/>
              <a:buAutoNum type="arabicPeriod"/>
            </a:pPr>
            <a:r>
              <a:rPr lang="en" sz="1100">
                <a:solidFill>
                  <a:srgbClr val="222222"/>
                </a:solidFill>
              </a:rPr>
              <a:t>3:00 PM EDT - Ken will wrap up.</a:t>
            </a:r>
            <a:endParaRPr sz="1100">
              <a:solidFill>
                <a:srgbClr val="22222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2"/>
          <p:cNvPicPr preferRelativeResize="0"/>
          <p:nvPr/>
        </p:nvPicPr>
        <p:blipFill rotWithShape="1">
          <a:blip r:embed="rId3">
            <a:alphaModFix/>
          </a:blip>
          <a:srcRect b="0" l="0" r="0" t="0"/>
          <a:stretch/>
        </p:blipFill>
        <p:spPr>
          <a:xfrm>
            <a:off x="189667" y="209575"/>
            <a:ext cx="1679925" cy="1679925"/>
          </a:xfrm>
          <a:prstGeom prst="rect">
            <a:avLst/>
          </a:prstGeom>
          <a:noFill/>
          <a:ln>
            <a:noFill/>
          </a:ln>
        </p:spPr>
      </p:pic>
      <p:sp>
        <p:nvSpPr>
          <p:cNvPr id="117" name="Google Shape;117;p22"/>
          <p:cNvSpPr txBox="1"/>
          <p:nvPr/>
        </p:nvSpPr>
        <p:spPr>
          <a:xfrm>
            <a:off x="1869599" y="322338"/>
            <a:ext cx="4976100" cy="1454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800"/>
              </a:spcBef>
              <a:spcAft>
                <a:spcPts val="0"/>
              </a:spcAft>
              <a:buClr>
                <a:schemeClr val="dk1"/>
              </a:buClr>
              <a:buSzPts val="1100"/>
              <a:buFont typeface="Arial"/>
              <a:buNone/>
            </a:pPr>
            <a:r>
              <a:rPr b="1" lang="en" sz="1700">
                <a:solidFill>
                  <a:schemeClr val="dk1"/>
                </a:solidFill>
              </a:rPr>
              <a:t>Donald O. Leake, Ph.D.</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sz="1100">
                <a:solidFill>
                  <a:schemeClr val="dk1"/>
                </a:solidFill>
              </a:rPr>
              <a:t>Coordinator, Educational Leadership Programs</a:t>
            </a:r>
            <a:br>
              <a:rPr i="1" lang="en" sz="1100">
                <a:solidFill>
                  <a:schemeClr val="dk1"/>
                </a:solidFill>
              </a:rPr>
            </a:br>
            <a:r>
              <a:rPr i="1" lang="en" sz="1100">
                <a:solidFill>
                  <a:schemeClr val="dk1"/>
                </a:solidFill>
              </a:rPr>
              <a:t>Department of Educational Administration and Secondary Education</a:t>
            </a:r>
            <a:br>
              <a:rPr i="1" lang="en" sz="1100">
                <a:solidFill>
                  <a:schemeClr val="dk1"/>
                </a:solidFill>
              </a:rPr>
            </a:br>
            <a:r>
              <a:rPr i="1" lang="en" sz="1100">
                <a:solidFill>
                  <a:schemeClr val="dk1"/>
                </a:solidFill>
              </a:rPr>
              <a:t>The College of New Jersey</a:t>
            </a:r>
            <a:endParaRPr i="1" sz="11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i="1" lang="en" sz="1100">
                <a:solidFill>
                  <a:schemeClr val="dk1"/>
                </a:solidFill>
              </a:rPr>
              <a:t>Ewing, NJ</a:t>
            </a:r>
            <a:endParaRPr b="1" sz="1200">
              <a:solidFill>
                <a:srgbClr val="2E2B31"/>
              </a:solidFill>
            </a:endParaRPr>
          </a:p>
        </p:txBody>
      </p:sp>
      <p:pic>
        <p:nvPicPr>
          <p:cNvPr id="118" name="Google Shape;118;p22"/>
          <p:cNvPicPr preferRelativeResize="0"/>
          <p:nvPr/>
        </p:nvPicPr>
        <p:blipFill>
          <a:blip r:embed="rId4">
            <a:alphaModFix/>
          </a:blip>
          <a:stretch>
            <a:fillRect/>
          </a:stretch>
        </p:blipFill>
        <p:spPr>
          <a:xfrm>
            <a:off x="7640378" y="148700"/>
            <a:ext cx="1314200" cy="1172900"/>
          </a:xfrm>
          <a:prstGeom prst="rect">
            <a:avLst/>
          </a:prstGeom>
          <a:noFill/>
          <a:ln>
            <a:noFill/>
          </a:ln>
        </p:spPr>
      </p:pic>
      <p:sp>
        <p:nvSpPr>
          <p:cNvPr id="119" name="Google Shape;119;p22"/>
          <p:cNvSpPr txBox="1"/>
          <p:nvPr/>
        </p:nvSpPr>
        <p:spPr>
          <a:xfrm>
            <a:off x="908238" y="2048044"/>
            <a:ext cx="7327500" cy="2818200"/>
          </a:xfrm>
          <a:prstGeom prst="rect">
            <a:avLst/>
          </a:prstGeom>
          <a:noFill/>
          <a:ln>
            <a:noFill/>
          </a:ln>
        </p:spPr>
        <p:txBody>
          <a:bodyPr anchorCtr="0" anchor="t" bIns="45700" lIns="91425" spcFirstLastPara="1" rIns="91425" wrap="square" tIns="45700">
            <a:spAutoFit/>
          </a:bodyPr>
          <a:lstStyle/>
          <a:p>
            <a:pPr indent="0" lvl="0" marL="0" rtl="0" algn="l">
              <a:spcBef>
                <a:spcPts val="1200"/>
              </a:spcBef>
              <a:spcAft>
                <a:spcPts val="0"/>
              </a:spcAft>
              <a:buNone/>
            </a:pPr>
            <a:r>
              <a:rPr b="1" lang="en" sz="1200">
                <a:solidFill>
                  <a:srgbClr val="2E2B31"/>
                </a:solidFill>
              </a:rPr>
              <a:t>How are simulations used in your program?</a:t>
            </a:r>
            <a:br>
              <a:rPr b="1" lang="en" sz="1200">
                <a:solidFill>
                  <a:srgbClr val="2E2B31"/>
                </a:solidFill>
              </a:rPr>
            </a:br>
            <a:r>
              <a:rPr lang="en" sz="1000">
                <a:solidFill>
                  <a:srgbClr val="2E2B31"/>
                </a:solidFill>
              </a:rPr>
              <a:t>Sims in our leadership preparation program are used in two ways:</a:t>
            </a:r>
            <a:br>
              <a:rPr lang="en" sz="1000">
                <a:solidFill>
                  <a:srgbClr val="2E2B31"/>
                </a:solidFill>
              </a:rPr>
            </a:br>
            <a:r>
              <a:rPr lang="en" sz="1000">
                <a:solidFill>
                  <a:srgbClr val="2E2B31"/>
                </a:solidFill>
              </a:rPr>
              <a:t>1. </a:t>
            </a:r>
            <a:r>
              <a:rPr lang="en" sz="1000">
                <a:solidFill>
                  <a:schemeClr val="dk1"/>
                </a:solidFill>
                <a:highlight>
                  <a:srgbClr val="FFFFFF"/>
                </a:highlight>
              </a:rPr>
              <a:t>To facilitate discussion on sensitive issues - to break issues in its constituent parts and to study the relationship of the parts to the whole.</a:t>
            </a:r>
            <a:br>
              <a:rPr lang="en" sz="1000">
                <a:solidFill>
                  <a:schemeClr val="dk1"/>
                </a:solidFill>
                <a:highlight>
                  <a:srgbClr val="FFFFFF"/>
                </a:highlight>
              </a:rPr>
            </a:br>
            <a:r>
              <a:rPr lang="en" sz="1000">
                <a:solidFill>
                  <a:schemeClr val="dk1"/>
                </a:solidFill>
                <a:highlight>
                  <a:srgbClr val="FFFFFF"/>
                </a:highlight>
              </a:rPr>
              <a:t>2. To humanize concepts – to adopt the point of view of the protagonist.  That is, to make his/her dilemma – your dilemma.</a:t>
            </a:r>
            <a:endParaRPr sz="1000">
              <a:solidFill>
                <a:schemeClr val="dk1"/>
              </a:solidFill>
              <a:highlight>
                <a:srgbClr val="FFFFFF"/>
              </a:highlight>
            </a:endParaRPr>
          </a:p>
          <a:p>
            <a:pPr indent="0" lvl="0" marL="0" rtl="0" algn="l">
              <a:spcBef>
                <a:spcPts val="1200"/>
              </a:spcBef>
              <a:spcAft>
                <a:spcPts val="0"/>
              </a:spcAft>
              <a:buClr>
                <a:schemeClr val="dk1"/>
              </a:buClr>
              <a:buFont typeface="Arial"/>
              <a:buNone/>
            </a:pPr>
            <a:r>
              <a:rPr b="1" lang="en" sz="1200">
                <a:solidFill>
                  <a:srgbClr val="2E2B31"/>
                </a:solidFill>
              </a:rPr>
              <a:t>How do simulations increase principals' ability and knowledge to lead schools as equity-centered instructional leaders who ensure that every student has a positive learning experience and achieves high levels of achievement?</a:t>
            </a:r>
            <a:br>
              <a:rPr b="1" lang="en" sz="1200">
                <a:solidFill>
                  <a:srgbClr val="2E2B31"/>
                </a:solidFill>
              </a:rPr>
            </a:br>
            <a:r>
              <a:rPr lang="en" sz="1000">
                <a:solidFill>
                  <a:srgbClr val="222222"/>
                </a:solidFill>
              </a:rPr>
              <a:t>All of us are prone to professional blind spots – particularly as related to equity issues.  The sims are a safe way to explore “undiscussables” such as implicit bias</a:t>
            </a:r>
            <a:r>
              <a:rPr lang="en" sz="1000">
                <a:solidFill>
                  <a:srgbClr val="222222"/>
                </a:solidFill>
                <a:highlight>
                  <a:srgbClr val="FFFFFF"/>
                </a:highlight>
              </a:rPr>
              <a:t> and microaggressions.</a:t>
            </a:r>
            <a:endParaRPr sz="10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b="1" lang="en" sz="1000">
                <a:solidFill>
                  <a:schemeClr val="dk1"/>
                </a:solidFill>
                <a:highlight>
                  <a:srgbClr val="FFFFFF"/>
                </a:highlight>
              </a:rPr>
              <a:t> </a:t>
            </a:r>
            <a:r>
              <a:rPr b="1" lang="en" sz="1200">
                <a:solidFill>
                  <a:srgbClr val="2E2B31"/>
                </a:solidFill>
              </a:rPr>
              <a:t>What do the sims allow you to do differently than other development efforts from an equity centered perspective?</a:t>
            </a:r>
            <a:br>
              <a:rPr b="1" lang="en" sz="1200">
                <a:solidFill>
                  <a:srgbClr val="2E2B31"/>
                </a:solidFill>
              </a:rPr>
            </a:br>
            <a:r>
              <a:rPr lang="en" sz="1000">
                <a:solidFill>
                  <a:schemeClr val="dk1"/>
                </a:solidFill>
                <a:highlight>
                  <a:srgbClr val="FFFFFF"/>
                </a:highlight>
              </a:rPr>
              <a:t>Sims are premised on the notion of “multiple concurrent realities” and when appropriately vetted –the Sims  allow us to learn from our colleagues' lived experiences which may differ from our own. </a:t>
            </a:r>
            <a:endParaRPr b="1" sz="1200">
              <a:solidFill>
                <a:srgbClr val="2E2B3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3"/>
          <p:cNvPicPr preferRelativeResize="0"/>
          <p:nvPr/>
        </p:nvPicPr>
        <p:blipFill>
          <a:blip r:embed="rId3">
            <a:alphaModFix/>
          </a:blip>
          <a:stretch>
            <a:fillRect/>
          </a:stretch>
        </p:blipFill>
        <p:spPr>
          <a:xfrm>
            <a:off x="2654592" y="1731775"/>
            <a:ext cx="1679925" cy="1679925"/>
          </a:xfrm>
          <a:prstGeom prst="rect">
            <a:avLst/>
          </a:prstGeom>
          <a:noFill/>
          <a:ln>
            <a:noFill/>
          </a:ln>
        </p:spPr>
      </p:pic>
      <p:sp>
        <p:nvSpPr>
          <p:cNvPr id="125" name="Google Shape;125;p23"/>
          <p:cNvSpPr txBox="1"/>
          <p:nvPr/>
        </p:nvSpPr>
        <p:spPr>
          <a:xfrm>
            <a:off x="4334517" y="2094588"/>
            <a:ext cx="21549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0"/>
              </a:spcAft>
              <a:buNone/>
            </a:pPr>
            <a:r>
              <a:rPr b="1" lang="en" sz="1200">
                <a:solidFill>
                  <a:srgbClr val="2E2B31"/>
                </a:solidFill>
              </a:rPr>
              <a:t>Ken Spero</a:t>
            </a:r>
            <a:endParaRPr b="1" sz="1200">
              <a:solidFill>
                <a:srgbClr val="2E2B31"/>
              </a:solidFill>
            </a:endParaRPr>
          </a:p>
          <a:p>
            <a:pPr indent="0" lvl="0" marL="0" marR="0" rtl="0" algn="l">
              <a:lnSpc>
                <a:spcPct val="100000"/>
              </a:lnSpc>
              <a:spcBef>
                <a:spcPts val="1200"/>
              </a:spcBef>
              <a:spcAft>
                <a:spcPts val="0"/>
              </a:spcAft>
              <a:buNone/>
            </a:pPr>
            <a:r>
              <a:rPr i="1" lang="en" sz="1200">
                <a:solidFill>
                  <a:srgbClr val="2E2B31"/>
                </a:solidFill>
              </a:rPr>
              <a:t>Chief Executive Officer</a:t>
            </a:r>
            <a:endParaRPr i="1" sz="1200">
              <a:solidFill>
                <a:srgbClr val="2E2B31"/>
              </a:solidFill>
            </a:endParaRPr>
          </a:p>
          <a:p>
            <a:pPr indent="0" lvl="0" marL="0" marR="0" rtl="0" algn="l">
              <a:lnSpc>
                <a:spcPct val="100000"/>
              </a:lnSpc>
              <a:spcBef>
                <a:spcPts val="1200"/>
              </a:spcBef>
              <a:spcAft>
                <a:spcPts val="0"/>
              </a:spcAft>
              <a:buNone/>
            </a:pPr>
            <a:r>
              <a:rPr b="1" lang="en" sz="1200">
                <a:solidFill>
                  <a:srgbClr val="2E2B31"/>
                </a:solidFill>
              </a:rPr>
              <a:t>kspero@schoolsims.com</a:t>
            </a:r>
            <a:endParaRPr b="1" sz="1200">
              <a:solidFill>
                <a:srgbClr val="2E2B31"/>
              </a:solidFill>
            </a:endParaRPr>
          </a:p>
        </p:txBody>
      </p:sp>
      <p:pic>
        <p:nvPicPr>
          <p:cNvPr id="126" name="Google Shape;126;p23"/>
          <p:cNvPicPr preferRelativeResize="0"/>
          <p:nvPr/>
        </p:nvPicPr>
        <p:blipFill>
          <a:blip r:embed="rId4">
            <a:alphaModFix/>
          </a:blip>
          <a:stretch>
            <a:fillRect/>
          </a:stretch>
        </p:blipFill>
        <p:spPr>
          <a:xfrm>
            <a:off x="179517" y="147942"/>
            <a:ext cx="2451323" cy="501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4"/>
          <p:cNvPicPr preferRelativeResize="0"/>
          <p:nvPr/>
        </p:nvPicPr>
        <p:blipFill>
          <a:blip r:embed="rId3">
            <a:alphaModFix/>
          </a:blip>
          <a:stretch>
            <a:fillRect/>
          </a:stretch>
        </p:blipFill>
        <p:spPr>
          <a:xfrm>
            <a:off x="179517" y="147942"/>
            <a:ext cx="2451323" cy="501500"/>
          </a:xfrm>
          <a:prstGeom prst="rect">
            <a:avLst/>
          </a:prstGeom>
          <a:noFill/>
          <a:ln>
            <a:noFill/>
          </a:ln>
        </p:spPr>
      </p:pic>
      <p:sp>
        <p:nvSpPr>
          <p:cNvPr id="132" name="Google Shape;132;p24"/>
          <p:cNvSpPr txBox="1"/>
          <p:nvPr/>
        </p:nvSpPr>
        <p:spPr>
          <a:xfrm>
            <a:off x="2122200" y="912075"/>
            <a:ext cx="4899600" cy="4002000"/>
          </a:xfrm>
          <a:prstGeom prst="rect">
            <a:avLst/>
          </a:prstGeom>
          <a:noFill/>
          <a:ln>
            <a:noFill/>
          </a:ln>
        </p:spPr>
        <p:txBody>
          <a:bodyPr anchorCtr="0" anchor="t" bIns="45700" lIns="91425" spcFirstLastPara="1" rIns="91425" wrap="square" tIns="45700">
            <a:spAutoFit/>
          </a:bodyPr>
          <a:lstStyle/>
          <a:p>
            <a:pPr indent="0" lvl="0" marL="0" rtl="0" algn="l">
              <a:spcBef>
                <a:spcPts val="1200"/>
              </a:spcBef>
              <a:spcAft>
                <a:spcPts val="0"/>
              </a:spcAft>
              <a:buClr>
                <a:schemeClr val="dk1"/>
              </a:buClr>
              <a:buFont typeface="Arial"/>
              <a:buNone/>
            </a:pPr>
            <a:r>
              <a:rPr b="1" lang="en" sz="2600"/>
              <a:t>Panelist Contact Information:</a:t>
            </a:r>
            <a:endParaRPr b="1" sz="2600"/>
          </a:p>
          <a:p>
            <a:pPr indent="0" lvl="0" marL="0" rtl="0" algn="l">
              <a:spcBef>
                <a:spcPts val="1200"/>
              </a:spcBef>
              <a:spcAft>
                <a:spcPts val="0"/>
              </a:spcAft>
              <a:buClr>
                <a:schemeClr val="dk1"/>
              </a:buClr>
              <a:buFont typeface="Arial"/>
              <a:buNone/>
            </a:pPr>
            <a:r>
              <a:rPr b="1" lang="en"/>
              <a:t>Dave Versteeg</a:t>
            </a:r>
            <a:br>
              <a:rPr b="1" lang="en"/>
            </a:br>
            <a:r>
              <a:rPr lang="en"/>
              <a:t>	Email:</a:t>
            </a:r>
            <a:r>
              <a:rPr lang="en">
                <a:highlight>
                  <a:srgbClr val="FFFFFF"/>
                </a:highlight>
              </a:rPr>
              <a:t> </a:t>
            </a:r>
            <a:r>
              <a:rPr i="1" lang="en">
                <a:highlight>
                  <a:srgbClr val="FFFFFF"/>
                </a:highlight>
                <a:latin typeface="Roboto"/>
                <a:ea typeface="Roboto"/>
                <a:cs typeface="Roboto"/>
                <a:sym typeface="Roboto"/>
              </a:rPr>
              <a:t>daveversteeg1@gmail.com</a:t>
            </a:r>
            <a:endParaRPr i="1">
              <a:highlight>
                <a:srgbClr val="FFFFFF"/>
              </a:highlight>
            </a:endParaRPr>
          </a:p>
          <a:p>
            <a:pPr indent="0" lvl="0" marL="0" rtl="0" algn="l">
              <a:spcBef>
                <a:spcPts val="1200"/>
              </a:spcBef>
              <a:spcAft>
                <a:spcPts val="0"/>
              </a:spcAft>
              <a:buClr>
                <a:schemeClr val="dk1"/>
              </a:buClr>
              <a:buFont typeface="Arial"/>
              <a:buNone/>
            </a:pPr>
            <a:r>
              <a:rPr b="1" lang="en"/>
              <a:t>Courtney Wall</a:t>
            </a:r>
            <a:br>
              <a:rPr b="1" lang="en"/>
            </a:br>
            <a:r>
              <a:rPr lang="en"/>
              <a:t>	Email: </a:t>
            </a:r>
            <a:r>
              <a:rPr i="1" lang="en">
                <a:highlight>
                  <a:srgbClr val="FFFFFF"/>
                </a:highlight>
                <a:latin typeface="Roboto"/>
                <a:ea typeface="Roboto"/>
                <a:cs typeface="Roboto"/>
                <a:sym typeface="Roboto"/>
              </a:rPr>
              <a:t>Courtneyg.wall@cms.k12.nc.us</a:t>
            </a:r>
            <a:endParaRPr i="1">
              <a:highlight>
                <a:srgbClr val="FFFFFF"/>
              </a:highlight>
            </a:endParaRPr>
          </a:p>
          <a:p>
            <a:pPr indent="0" lvl="0" marL="0" rtl="0" algn="l">
              <a:spcBef>
                <a:spcPts val="1200"/>
              </a:spcBef>
              <a:spcAft>
                <a:spcPts val="0"/>
              </a:spcAft>
              <a:buClr>
                <a:schemeClr val="dk1"/>
              </a:buClr>
              <a:buFont typeface="Arial"/>
              <a:buNone/>
            </a:pPr>
            <a:r>
              <a:rPr b="1" lang="en"/>
              <a:t>Dan Ray</a:t>
            </a:r>
            <a:br>
              <a:rPr b="1" lang="en"/>
            </a:br>
            <a:r>
              <a:rPr b="1" lang="en"/>
              <a:t>	</a:t>
            </a:r>
            <a:r>
              <a:rPr lang="en"/>
              <a:t>Email:</a:t>
            </a:r>
            <a:r>
              <a:rPr lang="en">
                <a:highlight>
                  <a:srgbClr val="FFFFFF"/>
                </a:highlight>
              </a:rPr>
              <a:t> </a:t>
            </a:r>
            <a:r>
              <a:rPr i="1" lang="en">
                <a:highlight>
                  <a:srgbClr val="FFFFFF"/>
                </a:highlight>
                <a:latin typeface="Roboto"/>
                <a:ea typeface="Roboto"/>
                <a:cs typeface="Roboto"/>
                <a:sym typeface="Roboto"/>
              </a:rPr>
              <a:t>dray2@rockdale.k12.ga.us</a:t>
            </a:r>
            <a:endParaRPr i="1">
              <a:highlight>
                <a:srgbClr val="FFFFFF"/>
              </a:highlight>
            </a:endParaRPr>
          </a:p>
          <a:p>
            <a:pPr indent="0" lvl="0" marL="0" rtl="0" algn="l">
              <a:spcBef>
                <a:spcPts val="1200"/>
              </a:spcBef>
              <a:spcAft>
                <a:spcPts val="0"/>
              </a:spcAft>
              <a:buClr>
                <a:schemeClr val="dk1"/>
              </a:buClr>
              <a:buFont typeface="Arial"/>
              <a:buNone/>
            </a:pPr>
            <a:r>
              <a:rPr b="1" lang="en"/>
              <a:t>Malaika Bryant</a:t>
            </a:r>
            <a:br>
              <a:rPr b="1" lang="en"/>
            </a:br>
            <a:r>
              <a:rPr b="1" lang="en"/>
              <a:t>	</a:t>
            </a:r>
            <a:r>
              <a:rPr lang="en"/>
              <a:t>Email:</a:t>
            </a:r>
            <a:r>
              <a:rPr lang="en">
                <a:highlight>
                  <a:srgbClr val="FFFFFF"/>
                </a:highlight>
              </a:rPr>
              <a:t> </a:t>
            </a:r>
            <a:r>
              <a:rPr i="1" lang="en">
                <a:highlight>
                  <a:srgbClr val="FFFFFF"/>
                </a:highlight>
                <a:latin typeface="Roboto"/>
                <a:ea typeface="Roboto"/>
                <a:cs typeface="Roboto"/>
                <a:sym typeface="Roboto"/>
              </a:rPr>
              <a:t>mbryant@kern.org</a:t>
            </a:r>
            <a:endParaRPr i="1">
              <a:highlight>
                <a:srgbClr val="FFFFFF"/>
              </a:highlight>
            </a:endParaRPr>
          </a:p>
          <a:p>
            <a:pPr indent="0" lvl="0" marL="0" rtl="0" algn="l">
              <a:spcBef>
                <a:spcPts val="1200"/>
              </a:spcBef>
              <a:spcAft>
                <a:spcPts val="0"/>
              </a:spcAft>
              <a:buClr>
                <a:schemeClr val="dk1"/>
              </a:buClr>
              <a:buFont typeface="Arial"/>
              <a:buNone/>
            </a:pPr>
            <a:r>
              <a:rPr b="1" lang="en"/>
              <a:t>Ron Cabrera</a:t>
            </a:r>
            <a:br>
              <a:rPr b="1" lang="en"/>
            </a:br>
            <a:r>
              <a:rPr b="1" lang="en"/>
              <a:t>	</a:t>
            </a:r>
            <a:r>
              <a:rPr lang="en"/>
              <a:t>Email: </a:t>
            </a:r>
            <a:r>
              <a:rPr i="1" lang="en">
                <a:highlight>
                  <a:srgbClr val="FFFFFF"/>
                </a:highlight>
                <a:latin typeface="Roboto"/>
                <a:ea typeface="Roboto"/>
                <a:cs typeface="Roboto"/>
                <a:sym typeface="Roboto"/>
              </a:rPr>
              <a:t>Ron.G.cabrera@gmail.com</a:t>
            </a:r>
            <a:endParaRPr b="1" i="1">
              <a:highlight>
                <a:srgbClr val="FFFFFF"/>
              </a:highlight>
            </a:endParaRPr>
          </a:p>
          <a:p>
            <a:pPr indent="0" lvl="0" marL="0" rtl="0" algn="l">
              <a:spcBef>
                <a:spcPts val="1200"/>
              </a:spcBef>
              <a:spcAft>
                <a:spcPts val="0"/>
              </a:spcAft>
              <a:buClr>
                <a:schemeClr val="dk1"/>
              </a:buClr>
              <a:buFont typeface="Arial"/>
              <a:buNone/>
            </a:pPr>
            <a:r>
              <a:rPr b="1" lang="en"/>
              <a:t>Donald Leake</a:t>
            </a:r>
            <a:br>
              <a:rPr b="1" lang="en"/>
            </a:br>
            <a:r>
              <a:rPr b="1" lang="en"/>
              <a:t>	</a:t>
            </a:r>
            <a:r>
              <a:rPr lang="en"/>
              <a:t>Email: </a:t>
            </a:r>
            <a:r>
              <a:rPr i="1" lang="en">
                <a:highlight>
                  <a:srgbClr val="FFFFFF"/>
                </a:highlight>
                <a:latin typeface="Roboto"/>
                <a:ea typeface="Roboto"/>
                <a:cs typeface="Roboto"/>
                <a:sym typeface="Roboto"/>
              </a:rPr>
              <a:t>leake@tcnj.edu</a:t>
            </a:r>
            <a:endParaRPr i="1">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nvSpPr>
        <p:spPr>
          <a:xfrm>
            <a:off x="1285350" y="825775"/>
            <a:ext cx="6573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1200"/>
              </a:spcBef>
              <a:spcAft>
                <a:spcPts val="0"/>
              </a:spcAft>
              <a:buNone/>
            </a:pPr>
            <a:r>
              <a:rPr b="1" lang="en" sz="1800">
                <a:solidFill>
                  <a:srgbClr val="2E2B31"/>
                </a:solidFill>
              </a:rPr>
              <a:t>Two New Simulations Added to the SchoolSims Library!</a:t>
            </a:r>
            <a:endParaRPr b="1" sz="1800">
              <a:solidFill>
                <a:srgbClr val="2E2B31"/>
              </a:solidFill>
            </a:endParaRPr>
          </a:p>
        </p:txBody>
      </p:sp>
      <p:pic>
        <p:nvPicPr>
          <p:cNvPr id="138" name="Google Shape;138;p25"/>
          <p:cNvPicPr preferRelativeResize="0"/>
          <p:nvPr/>
        </p:nvPicPr>
        <p:blipFill>
          <a:blip r:embed="rId3">
            <a:alphaModFix/>
          </a:blip>
          <a:stretch>
            <a:fillRect/>
          </a:stretch>
        </p:blipFill>
        <p:spPr>
          <a:xfrm>
            <a:off x="179517" y="147942"/>
            <a:ext cx="2451323" cy="501500"/>
          </a:xfrm>
          <a:prstGeom prst="rect">
            <a:avLst/>
          </a:prstGeom>
          <a:noFill/>
          <a:ln>
            <a:noFill/>
          </a:ln>
        </p:spPr>
      </p:pic>
      <p:pic>
        <p:nvPicPr>
          <p:cNvPr id="139" name="Google Shape;139;p25"/>
          <p:cNvPicPr preferRelativeResize="0"/>
          <p:nvPr/>
        </p:nvPicPr>
        <p:blipFill>
          <a:blip r:embed="rId4">
            <a:alphaModFix/>
          </a:blip>
          <a:stretch>
            <a:fillRect/>
          </a:stretch>
        </p:blipFill>
        <p:spPr>
          <a:xfrm>
            <a:off x="860175" y="1371388"/>
            <a:ext cx="3649325" cy="2079751"/>
          </a:xfrm>
          <a:prstGeom prst="rect">
            <a:avLst/>
          </a:prstGeom>
          <a:noFill/>
          <a:ln>
            <a:noFill/>
          </a:ln>
        </p:spPr>
      </p:pic>
      <p:pic>
        <p:nvPicPr>
          <p:cNvPr id="140" name="Google Shape;140;p25"/>
          <p:cNvPicPr preferRelativeResize="0"/>
          <p:nvPr/>
        </p:nvPicPr>
        <p:blipFill>
          <a:blip r:embed="rId5">
            <a:alphaModFix/>
          </a:blip>
          <a:stretch>
            <a:fillRect/>
          </a:stretch>
        </p:blipFill>
        <p:spPr>
          <a:xfrm>
            <a:off x="4509500" y="1371400"/>
            <a:ext cx="3774325" cy="2821675"/>
          </a:xfrm>
          <a:prstGeom prst="rect">
            <a:avLst/>
          </a:prstGeom>
          <a:noFill/>
          <a:ln>
            <a:noFill/>
          </a:ln>
        </p:spPr>
      </p:pic>
      <p:pic>
        <p:nvPicPr>
          <p:cNvPr id="141" name="Google Shape;141;p25"/>
          <p:cNvPicPr preferRelativeResize="0"/>
          <p:nvPr/>
        </p:nvPicPr>
        <p:blipFill>
          <a:blip r:embed="rId6">
            <a:alphaModFix/>
          </a:blip>
          <a:stretch>
            <a:fillRect/>
          </a:stretch>
        </p:blipFill>
        <p:spPr>
          <a:xfrm>
            <a:off x="3843296" y="3548450"/>
            <a:ext cx="1457399" cy="1457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6"/>
          <p:cNvPicPr preferRelativeResize="0"/>
          <p:nvPr/>
        </p:nvPicPr>
        <p:blipFill rotWithShape="1">
          <a:blip r:embed="rId3">
            <a:alphaModFix/>
          </a:blip>
          <a:srcRect b="28143" l="0" r="0" t="30980"/>
          <a:stretch/>
        </p:blipFill>
        <p:spPr>
          <a:xfrm>
            <a:off x="2152650" y="828762"/>
            <a:ext cx="4838702" cy="1977800"/>
          </a:xfrm>
          <a:prstGeom prst="rect">
            <a:avLst/>
          </a:prstGeom>
          <a:noFill/>
          <a:ln>
            <a:noFill/>
          </a:ln>
        </p:spPr>
      </p:pic>
      <p:pic>
        <p:nvPicPr>
          <p:cNvPr id="147" name="Google Shape;147;p26"/>
          <p:cNvPicPr preferRelativeResize="0"/>
          <p:nvPr/>
        </p:nvPicPr>
        <p:blipFill>
          <a:blip r:embed="rId4">
            <a:alphaModFix/>
          </a:blip>
          <a:stretch>
            <a:fillRect/>
          </a:stretch>
        </p:blipFill>
        <p:spPr>
          <a:xfrm>
            <a:off x="3870938" y="2912612"/>
            <a:ext cx="1402124" cy="14021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1" name="Shape 151"/>
        <p:cNvGrpSpPr/>
        <p:nvPr/>
      </p:nvGrpSpPr>
      <p:grpSpPr>
        <a:xfrm>
          <a:off x="0" y="0"/>
          <a:ext cx="0" cy="0"/>
          <a:chOff x="0" y="0"/>
          <a:chExt cx="0" cy="0"/>
        </a:xfrm>
      </p:grpSpPr>
      <p:pic>
        <p:nvPicPr>
          <p:cNvPr id="152" name="Google Shape;152;p27"/>
          <p:cNvPicPr preferRelativeResize="0"/>
          <p:nvPr/>
        </p:nvPicPr>
        <p:blipFill>
          <a:blip r:embed="rId3">
            <a:alphaModFix/>
          </a:blip>
          <a:stretch>
            <a:fillRect/>
          </a:stretch>
        </p:blipFill>
        <p:spPr>
          <a:xfrm>
            <a:off x="179517" y="147942"/>
            <a:ext cx="2451323" cy="501500"/>
          </a:xfrm>
          <a:prstGeom prst="rect">
            <a:avLst/>
          </a:prstGeom>
          <a:noFill/>
          <a:ln>
            <a:noFill/>
          </a:ln>
        </p:spPr>
      </p:pic>
      <p:pic>
        <p:nvPicPr>
          <p:cNvPr id="153" name="Google Shape;153;p27"/>
          <p:cNvPicPr preferRelativeResize="0"/>
          <p:nvPr/>
        </p:nvPicPr>
        <p:blipFill>
          <a:blip r:embed="rId4">
            <a:alphaModFix/>
          </a:blip>
          <a:stretch>
            <a:fillRect/>
          </a:stretch>
        </p:blipFill>
        <p:spPr>
          <a:xfrm>
            <a:off x="1688700" y="1457838"/>
            <a:ext cx="690243" cy="501501"/>
          </a:xfrm>
          <a:prstGeom prst="rect">
            <a:avLst/>
          </a:prstGeom>
          <a:noFill/>
          <a:ln>
            <a:noFill/>
          </a:ln>
        </p:spPr>
      </p:pic>
      <p:pic>
        <p:nvPicPr>
          <p:cNvPr id="154" name="Google Shape;154;p27"/>
          <p:cNvPicPr preferRelativeResize="0"/>
          <p:nvPr/>
        </p:nvPicPr>
        <p:blipFill>
          <a:blip r:embed="rId5">
            <a:alphaModFix/>
          </a:blip>
          <a:stretch>
            <a:fillRect/>
          </a:stretch>
        </p:blipFill>
        <p:spPr>
          <a:xfrm>
            <a:off x="5386088" y="1510240"/>
            <a:ext cx="396676" cy="396676"/>
          </a:xfrm>
          <a:prstGeom prst="rect">
            <a:avLst/>
          </a:prstGeom>
          <a:noFill/>
          <a:ln>
            <a:noFill/>
          </a:ln>
        </p:spPr>
      </p:pic>
      <p:sp>
        <p:nvSpPr>
          <p:cNvPr id="155" name="Google Shape;155;p27"/>
          <p:cNvSpPr txBox="1"/>
          <p:nvPr/>
        </p:nvSpPr>
        <p:spPr>
          <a:xfrm>
            <a:off x="2268775" y="1462300"/>
            <a:ext cx="2047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5DA8DD"/>
                </a:solidFill>
              </a:rPr>
              <a:t>SchoolSimsPD</a:t>
            </a:r>
            <a:endParaRPr b="1" sz="2000">
              <a:solidFill>
                <a:srgbClr val="5DA8DD"/>
              </a:solidFill>
            </a:endParaRPr>
          </a:p>
        </p:txBody>
      </p:sp>
      <p:sp>
        <p:nvSpPr>
          <p:cNvPr id="156" name="Google Shape;156;p27"/>
          <p:cNvSpPr txBox="1"/>
          <p:nvPr/>
        </p:nvSpPr>
        <p:spPr>
          <a:xfrm>
            <a:off x="5782788" y="1462288"/>
            <a:ext cx="167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0274B3"/>
                </a:solidFill>
              </a:rPr>
              <a:t>SchoolSims</a:t>
            </a:r>
            <a:endParaRPr b="1" sz="2000">
              <a:solidFill>
                <a:srgbClr val="0274B3"/>
              </a:solidFill>
            </a:endParaRPr>
          </a:p>
        </p:txBody>
      </p:sp>
      <p:pic>
        <p:nvPicPr>
          <p:cNvPr id="157" name="Google Shape;157;p27"/>
          <p:cNvPicPr preferRelativeResize="0"/>
          <p:nvPr/>
        </p:nvPicPr>
        <p:blipFill>
          <a:blip r:embed="rId6">
            <a:alphaModFix/>
          </a:blip>
          <a:stretch>
            <a:fillRect/>
          </a:stretch>
        </p:blipFill>
        <p:spPr>
          <a:xfrm>
            <a:off x="2490900" y="2074838"/>
            <a:ext cx="1018250" cy="1018250"/>
          </a:xfrm>
          <a:prstGeom prst="rect">
            <a:avLst/>
          </a:prstGeom>
          <a:noFill/>
          <a:ln>
            <a:noFill/>
          </a:ln>
        </p:spPr>
      </p:pic>
      <p:pic>
        <p:nvPicPr>
          <p:cNvPr id="158" name="Google Shape;158;p27"/>
          <p:cNvPicPr preferRelativeResize="0"/>
          <p:nvPr/>
        </p:nvPicPr>
        <p:blipFill>
          <a:blip r:embed="rId7">
            <a:alphaModFix/>
          </a:blip>
          <a:stretch>
            <a:fillRect/>
          </a:stretch>
        </p:blipFill>
        <p:spPr>
          <a:xfrm>
            <a:off x="5908425" y="2074838"/>
            <a:ext cx="1018250" cy="1018250"/>
          </a:xfrm>
          <a:prstGeom prst="rect">
            <a:avLst/>
          </a:prstGeom>
          <a:noFill/>
          <a:ln>
            <a:noFill/>
          </a:ln>
        </p:spPr>
      </p:pic>
      <p:pic>
        <p:nvPicPr>
          <p:cNvPr id="159" name="Google Shape;159;p27"/>
          <p:cNvPicPr preferRelativeResize="0"/>
          <p:nvPr/>
        </p:nvPicPr>
        <p:blipFill>
          <a:blip r:embed="rId8">
            <a:alphaModFix/>
          </a:blip>
          <a:stretch>
            <a:fillRect/>
          </a:stretch>
        </p:blipFill>
        <p:spPr>
          <a:xfrm>
            <a:off x="2972223" y="2780275"/>
            <a:ext cx="3199550" cy="1676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3F4"/>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963163" y="1833413"/>
            <a:ext cx="7217674" cy="1476675"/>
          </a:xfrm>
          <a:prstGeom prst="rect">
            <a:avLst/>
          </a:prstGeom>
          <a:noFill/>
          <a:ln>
            <a:noFill/>
          </a:ln>
        </p:spPr>
      </p:pic>
      <p:pic>
        <p:nvPicPr>
          <p:cNvPr id="61" name="Google Shape;61;p14"/>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0" y="0"/>
            <a:ext cx="9144000" cy="51435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Discussion Facilitation Questions/Prompts:</a:t>
            </a:r>
            <a:endParaRPr b="1"/>
          </a:p>
        </p:txBody>
      </p:sp>
      <p:sp>
        <p:nvSpPr>
          <p:cNvPr id="72" name="Google Shape;72;p16"/>
          <p:cNvSpPr txBox="1"/>
          <p:nvPr>
            <p:ph idx="1" type="body"/>
          </p:nvPr>
        </p:nvSpPr>
        <p:spPr>
          <a:xfrm>
            <a:off x="311700" y="1171200"/>
            <a:ext cx="8520600" cy="37860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0E101A"/>
              </a:buClr>
              <a:buSzPts val="1400"/>
              <a:buChar char="●"/>
            </a:pPr>
            <a:r>
              <a:rPr lang="en" sz="1400">
                <a:solidFill>
                  <a:srgbClr val="0E101A"/>
                </a:solidFill>
              </a:rPr>
              <a:t>Now that we know a bit about your experience with simulations, I would love to surface a bit more about what you are learning during the process, from the use of simulations in developing leaders to the use of the sims themselves – Do you have any thoughts to share?</a:t>
            </a:r>
            <a:endParaRPr sz="1400">
              <a:solidFill>
                <a:srgbClr val="0E101A"/>
              </a:solidFill>
            </a:endParaRPr>
          </a:p>
          <a:p>
            <a:pPr indent="0" lvl="0" marL="0" rtl="0" algn="l">
              <a:spcBef>
                <a:spcPts val="0"/>
              </a:spcBef>
              <a:spcAft>
                <a:spcPts val="0"/>
              </a:spcAft>
              <a:buNone/>
            </a:pPr>
            <a:r>
              <a:t/>
            </a:r>
            <a:endParaRPr sz="1400">
              <a:solidFill>
                <a:srgbClr val="0E101A"/>
              </a:solidFill>
            </a:endParaRPr>
          </a:p>
          <a:p>
            <a:pPr indent="-317500" lvl="0" marL="457200" rtl="0" algn="l">
              <a:spcBef>
                <a:spcPts val="0"/>
              </a:spcBef>
              <a:spcAft>
                <a:spcPts val="0"/>
              </a:spcAft>
              <a:buClr>
                <a:srgbClr val="0E101A"/>
              </a:buClr>
              <a:buSzPts val="1400"/>
              <a:buChar char="●"/>
            </a:pPr>
            <a:r>
              <a:rPr lang="en" sz="1400">
                <a:solidFill>
                  <a:srgbClr val="0E101A"/>
                </a:solidFill>
              </a:rPr>
              <a:t>Which simulation is best framed around equity, even though it might not be equity titled? Does it ensure that students are treated fairly in every culture and context?</a:t>
            </a:r>
            <a:endParaRPr sz="1400">
              <a:solidFill>
                <a:srgbClr val="0E101A"/>
              </a:solidFill>
            </a:endParaRPr>
          </a:p>
          <a:p>
            <a:pPr indent="0" lvl="0" marL="0" rtl="0" algn="l">
              <a:spcBef>
                <a:spcPts val="0"/>
              </a:spcBef>
              <a:spcAft>
                <a:spcPts val="0"/>
              </a:spcAft>
              <a:buNone/>
            </a:pPr>
            <a:r>
              <a:t/>
            </a:r>
            <a:endParaRPr sz="1400">
              <a:solidFill>
                <a:srgbClr val="0E101A"/>
              </a:solidFill>
            </a:endParaRPr>
          </a:p>
          <a:p>
            <a:pPr indent="-317500" lvl="0" marL="457200" rtl="0" algn="l">
              <a:spcBef>
                <a:spcPts val="0"/>
              </a:spcBef>
              <a:spcAft>
                <a:spcPts val="0"/>
              </a:spcAft>
              <a:buClr>
                <a:srgbClr val="0E101A"/>
              </a:buClr>
              <a:buSzPts val="1400"/>
              <a:buChar char="●"/>
            </a:pPr>
            <a:r>
              <a:rPr lang="en" sz="1400">
                <a:solidFill>
                  <a:srgbClr val="0E101A"/>
                </a:solidFill>
              </a:rPr>
              <a:t>Have you used the sims in an interview situation, hiring situations, or tabletop discussions, to drive the same debate differently?</a:t>
            </a:r>
            <a:endParaRPr sz="1400">
              <a:solidFill>
                <a:srgbClr val="0E101A"/>
              </a:solidFill>
            </a:endParaRPr>
          </a:p>
          <a:p>
            <a:pPr indent="0" lvl="0" marL="0" rtl="0" algn="l">
              <a:spcBef>
                <a:spcPts val="0"/>
              </a:spcBef>
              <a:spcAft>
                <a:spcPts val="0"/>
              </a:spcAft>
              <a:buNone/>
            </a:pPr>
            <a:r>
              <a:t/>
            </a:r>
            <a:endParaRPr sz="1400">
              <a:solidFill>
                <a:srgbClr val="0E101A"/>
              </a:solidFill>
            </a:endParaRPr>
          </a:p>
          <a:p>
            <a:pPr indent="-317500" lvl="0" marL="457200" rtl="0" algn="l">
              <a:spcBef>
                <a:spcPts val="0"/>
              </a:spcBef>
              <a:spcAft>
                <a:spcPts val="0"/>
              </a:spcAft>
              <a:buClr>
                <a:srgbClr val="0E101A"/>
              </a:buClr>
              <a:buSzPts val="1400"/>
              <a:buChar char="●"/>
            </a:pPr>
            <a:r>
              <a:rPr lang="en" sz="1400">
                <a:solidFill>
                  <a:srgbClr val="0E101A"/>
                </a:solidFill>
              </a:rPr>
              <a:t>How does the location of your schools, urban, suburban, metro, or rural, address the contextual issues of equity?</a:t>
            </a:r>
            <a:endParaRPr sz="15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7"/>
          <p:cNvPicPr preferRelativeResize="0"/>
          <p:nvPr/>
        </p:nvPicPr>
        <p:blipFill rotWithShape="1">
          <a:blip r:embed="rId3">
            <a:alphaModFix/>
          </a:blip>
          <a:srcRect b="0" l="0" r="0" t="0"/>
          <a:stretch/>
        </p:blipFill>
        <p:spPr>
          <a:xfrm>
            <a:off x="2299829" y="1731788"/>
            <a:ext cx="1679923" cy="1679923"/>
          </a:xfrm>
          <a:prstGeom prst="rect">
            <a:avLst/>
          </a:prstGeom>
          <a:noFill/>
          <a:ln>
            <a:noFill/>
          </a:ln>
        </p:spPr>
      </p:pic>
      <p:sp>
        <p:nvSpPr>
          <p:cNvPr id="78" name="Google Shape;78;p17"/>
          <p:cNvSpPr txBox="1"/>
          <p:nvPr/>
        </p:nvSpPr>
        <p:spPr>
          <a:xfrm>
            <a:off x="3979774" y="2002200"/>
            <a:ext cx="28644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0"/>
              </a:spcAft>
              <a:buNone/>
            </a:pPr>
            <a:r>
              <a:rPr b="1" lang="en" sz="1200">
                <a:solidFill>
                  <a:srgbClr val="2E2B31"/>
                </a:solidFill>
              </a:rPr>
              <a:t>Dave Versteeg</a:t>
            </a:r>
            <a:endParaRPr b="1" sz="1200">
              <a:solidFill>
                <a:srgbClr val="2E2B31"/>
              </a:solidFill>
            </a:endParaRPr>
          </a:p>
          <a:p>
            <a:pPr indent="0" lvl="0" marL="0" marR="0" rtl="0" algn="l">
              <a:lnSpc>
                <a:spcPct val="100000"/>
              </a:lnSpc>
              <a:spcBef>
                <a:spcPts val="1200"/>
              </a:spcBef>
              <a:spcAft>
                <a:spcPts val="0"/>
              </a:spcAft>
              <a:buNone/>
            </a:pPr>
            <a:r>
              <a:rPr i="1" lang="en" sz="1200">
                <a:solidFill>
                  <a:srgbClr val="2E2B31"/>
                </a:solidFill>
              </a:rPr>
              <a:t>Superintendent</a:t>
            </a:r>
            <a:br>
              <a:rPr i="1" lang="en" sz="1200">
                <a:solidFill>
                  <a:srgbClr val="2E2B31"/>
                </a:solidFill>
              </a:rPr>
            </a:br>
            <a:r>
              <a:rPr i="1" lang="en" sz="1200">
                <a:solidFill>
                  <a:srgbClr val="2E2B31"/>
                </a:solidFill>
              </a:rPr>
              <a:t>Mason City Community School District</a:t>
            </a:r>
            <a:endParaRPr i="1" sz="1200">
              <a:solidFill>
                <a:srgbClr val="2E2B31"/>
              </a:solidFill>
            </a:endParaRPr>
          </a:p>
          <a:p>
            <a:pPr indent="0" lvl="0" marL="0" marR="0" rtl="0" algn="l">
              <a:lnSpc>
                <a:spcPct val="100000"/>
              </a:lnSpc>
              <a:spcBef>
                <a:spcPts val="1200"/>
              </a:spcBef>
              <a:spcAft>
                <a:spcPts val="0"/>
              </a:spcAft>
              <a:buNone/>
            </a:pPr>
            <a:r>
              <a:rPr i="1" lang="en" sz="1200">
                <a:solidFill>
                  <a:srgbClr val="2E2B31"/>
                </a:solidFill>
              </a:rPr>
              <a:t>Mason City, Iowa</a:t>
            </a:r>
            <a:endParaRPr b="1" sz="1200">
              <a:solidFill>
                <a:srgbClr val="2E2B31"/>
              </a:solidFill>
            </a:endParaRPr>
          </a:p>
        </p:txBody>
      </p:sp>
      <p:pic>
        <p:nvPicPr>
          <p:cNvPr id="79" name="Google Shape;79;p17"/>
          <p:cNvPicPr preferRelativeResize="0"/>
          <p:nvPr/>
        </p:nvPicPr>
        <p:blipFill rotWithShape="1">
          <a:blip r:embed="rId4">
            <a:alphaModFix/>
          </a:blip>
          <a:srcRect b="0" l="0" r="6620" t="0"/>
          <a:stretch/>
        </p:blipFill>
        <p:spPr>
          <a:xfrm>
            <a:off x="125074" y="135125"/>
            <a:ext cx="4185200" cy="809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8"/>
          <p:cNvPicPr preferRelativeResize="0"/>
          <p:nvPr/>
        </p:nvPicPr>
        <p:blipFill rotWithShape="1">
          <a:blip r:embed="rId3">
            <a:alphaModFix/>
          </a:blip>
          <a:srcRect b="0" l="0" r="0" t="0"/>
          <a:stretch/>
        </p:blipFill>
        <p:spPr>
          <a:xfrm>
            <a:off x="146117" y="153625"/>
            <a:ext cx="1679926" cy="1679926"/>
          </a:xfrm>
          <a:prstGeom prst="rect">
            <a:avLst/>
          </a:prstGeom>
          <a:noFill/>
          <a:ln>
            <a:noFill/>
          </a:ln>
        </p:spPr>
      </p:pic>
      <p:sp>
        <p:nvSpPr>
          <p:cNvPr id="85" name="Google Shape;85;p18"/>
          <p:cNvSpPr txBox="1"/>
          <p:nvPr/>
        </p:nvSpPr>
        <p:spPr>
          <a:xfrm>
            <a:off x="1826058" y="424025"/>
            <a:ext cx="4083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0"/>
              </a:spcAft>
              <a:buNone/>
            </a:pPr>
            <a:r>
              <a:rPr b="1" lang="en" sz="1200">
                <a:solidFill>
                  <a:srgbClr val="2E2B31"/>
                </a:solidFill>
              </a:rPr>
              <a:t>Courtney Wall</a:t>
            </a:r>
            <a:endParaRPr b="1" sz="1200">
              <a:solidFill>
                <a:srgbClr val="2E2B31"/>
              </a:solidFill>
            </a:endParaRPr>
          </a:p>
          <a:p>
            <a:pPr indent="0" lvl="0" marL="0" marR="0" rtl="0" algn="l">
              <a:lnSpc>
                <a:spcPct val="100000"/>
              </a:lnSpc>
              <a:spcBef>
                <a:spcPts val="1200"/>
              </a:spcBef>
              <a:spcAft>
                <a:spcPts val="0"/>
              </a:spcAft>
              <a:buNone/>
            </a:pPr>
            <a:r>
              <a:rPr i="1" lang="en" sz="1200">
                <a:solidFill>
                  <a:srgbClr val="2E2B31"/>
                </a:solidFill>
              </a:rPr>
              <a:t>Director | Principal Pipeline Initiatives</a:t>
            </a:r>
            <a:br>
              <a:rPr i="1" lang="en" sz="1200">
                <a:solidFill>
                  <a:srgbClr val="2E2B31"/>
                </a:solidFill>
              </a:rPr>
            </a:br>
            <a:r>
              <a:rPr i="1" lang="en" sz="1200">
                <a:solidFill>
                  <a:srgbClr val="2E2B31"/>
                </a:solidFill>
              </a:rPr>
              <a:t>CMS Department of Ed. Leadership</a:t>
            </a:r>
            <a:endParaRPr i="1" sz="1200">
              <a:solidFill>
                <a:srgbClr val="2E2B31"/>
              </a:solidFill>
            </a:endParaRPr>
          </a:p>
          <a:p>
            <a:pPr indent="0" lvl="0" marL="0" marR="0" rtl="0" algn="l">
              <a:lnSpc>
                <a:spcPct val="100000"/>
              </a:lnSpc>
              <a:spcBef>
                <a:spcPts val="1200"/>
              </a:spcBef>
              <a:spcAft>
                <a:spcPts val="0"/>
              </a:spcAft>
              <a:buNone/>
            </a:pPr>
            <a:r>
              <a:rPr i="1" lang="en" sz="1200">
                <a:solidFill>
                  <a:srgbClr val="2E2B31"/>
                </a:solidFill>
              </a:rPr>
              <a:t>Charlotte, NC</a:t>
            </a:r>
            <a:endParaRPr i="1" sz="1200">
              <a:solidFill>
                <a:srgbClr val="2E2B31"/>
              </a:solidFill>
            </a:endParaRPr>
          </a:p>
        </p:txBody>
      </p:sp>
      <p:pic>
        <p:nvPicPr>
          <p:cNvPr id="86" name="Google Shape;86;p18"/>
          <p:cNvPicPr preferRelativeResize="0"/>
          <p:nvPr/>
        </p:nvPicPr>
        <p:blipFill rotWithShape="1">
          <a:blip r:embed="rId4">
            <a:alphaModFix/>
          </a:blip>
          <a:srcRect b="-39018" l="-23010" r="-22996" t="-11924"/>
          <a:stretch/>
        </p:blipFill>
        <p:spPr>
          <a:xfrm>
            <a:off x="5933950" y="118125"/>
            <a:ext cx="3477827" cy="1493550"/>
          </a:xfrm>
          <a:prstGeom prst="rect">
            <a:avLst/>
          </a:prstGeom>
          <a:noFill/>
          <a:ln>
            <a:noFill/>
          </a:ln>
        </p:spPr>
      </p:pic>
      <p:sp>
        <p:nvSpPr>
          <p:cNvPr id="87" name="Google Shape;87;p18"/>
          <p:cNvSpPr txBox="1"/>
          <p:nvPr/>
        </p:nvSpPr>
        <p:spPr>
          <a:xfrm>
            <a:off x="631050" y="1903175"/>
            <a:ext cx="7881900" cy="3032400"/>
          </a:xfrm>
          <a:prstGeom prst="rect">
            <a:avLst/>
          </a:prstGeom>
          <a:noFill/>
          <a:ln>
            <a:noFill/>
          </a:ln>
        </p:spPr>
        <p:txBody>
          <a:bodyPr anchorCtr="0" anchor="t" bIns="45700" lIns="91425" spcFirstLastPara="1" rIns="91425" wrap="square" tIns="45700">
            <a:spAutoFit/>
          </a:bodyPr>
          <a:lstStyle/>
          <a:p>
            <a:pPr indent="0" lvl="0" marL="0" rtl="0" algn="l">
              <a:spcBef>
                <a:spcPts val="1200"/>
              </a:spcBef>
              <a:spcAft>
                <a:spcPts val="0"/>
              </a:spcAft>
              <a:buNone/>
            </a:pPr>
            <a:r>
              <a:rPr b="1" lang="en" sz="1200">
                <a:solidFill>
                  <a:srgbClr val="2E2B31"/>
                </a:solidFill>
              </a:rPr>
              <a:t>How are simulations used in your program?</a:t>
            </a:r>
            <a:br>
              <a:rPr b="1" lang="en" sz="1200">
                <a:solidFill>
                  <a:srgbClr val="2E2B31"/>
                </a:solidFill>
              </a:rPr>
            </a:br>
            <a:r>
              <a:rPr lang="en" sz="900">
                <a:solidFill>
                  <a:srgbClr val="2E2B31"/>
                </a:solidFill>
              </a:rPr>
              <a:t>Currently,</a:t>
            </a:r>
            <a:r>
              <a:rPr b="1" lang="en" sz="900">
                <a:solidFill>
                  <a:srgbClr val="2E2B31"/>
                </a:solidFill>
              </a:rPr>
              <a:t> </a:t>
            </a:r>
            <a:r>
              <a:rPr lang="en" sz="900">
                <a:solidFill>
                  <a:srgbClr val="2E2B31"/>
                </a:solidFill>
              </a:rPr>
              <a:t>we use simulations to prepare our most effective aspiring leaders to step into the principal role. Paired with professional learning aligned to the district’s Equity-Centered Leadership Framework, the simulations provide an opportunity to apply learning to real-world situations in a risk-free environment. In small groups, participants often draw on their strategic decision making and problem solving skills to navigate the challenge. The immediate feedback allows participants to reflect on and evaluate the effectiveness of their leadership actions. There is also knowledge and insight to be gained from facilitating a simulation.</a:t>
            </a:r>
            <a:endParaRPr sz="900">
              <a:solidFill>
                <a:srgbClr val="2E2B31"/>
              </a:solidFill>
            </a:endParaRPr>
          </a:p>
          <a:p>
            <a:pPr indent="0" lvl="0" marL="0" rtl="0" algn="l">
              <a:spcBef>
                <a:spcPts val="1200"/>
              </a:spcBef>
              <a:spcAft>
                <a:spcPts val="0"/>
              </a:spcAft>
              <a:buClr>
                <a:schemeClr val="dk1"/>
              </a:buClr>
              <a:buFont typeface="Arial"/>
              <a:buNone/>
            </a:pPr>
            <a:r>
              <a:rPr b="1" lang="en" sz="1200">
                <a:solidFill>
                  <a:srgbClr val="2E2B31"/>
                </a:solidFill>
              </a:rPr>
              <a:t>How do simulations increase principals' ability and knowledge to lead schools as equity-centered instructional leaders who ensure that every student has a positive learning experience and achieves high levels of achievement?</a:t>
            </a:r>
            <a:br>
              <a:rPr b="1" lang="en" sz="1200">
                <a:solidFill>
                  <a:srgbClr val="2E2B31"/>
                </a:solidFill>
              </a:rPr>
            </a:br>
            <a:r>
              <a:rPr lang="en" sz="900">
                <a:solidFill>
                  <a:srgbClr val="2E2B31"/>
                </a:solidFill>
              </a:rPr>
              <a:t>Pairing simulations with professional learning aligned to the district’s Equity-Centered Leadership Framework supports leaders in evaluating situations through an equity lens. When applying their learning to the simulation, leaders are able to confront and disrupt inequities, establish a culture of continuous improvement and high quality learning for all students, and create a results oriented environment.</a:t>
            </a:r>
            <a:endParaRPr sz="900">
              <a:solidFill>
                <a:srgbClr val="2E2B31"/>
              </a:solidFill>
            </a:endParaRPr>
          </a:p>
          <a:p>
            <a:pPr indent="0" lvl="0" marL="0" rtl="0" algn="l">
              <a:spcBef>
                <a:spcPts val="1200"/>
              </a:spcBef>
              <a:spcAft>
                <a:spcPts val="0"/>
              </a:spcAft>
              <a:buClr>
                <a:schemeClr val="dk1"/>
              </a:buClr>
              <a:buFont typeface="Arial"/>
              <a:buNone/>
            </a:pPr>
            <a:r>
              <a:rPr b="1" lang="en" sz="1200">
                <a:solidFill>
                  <a:srgbClr val="2E2B31"/>
                </a:solidFill>
              </a:rPr>
              <a:t>What do the sims allow you to do differently than other development efforts from an equity centered perspective?</a:t>
            </a:r>
            <a:br>
              <a:rPr b="1" lang="en" sz="1200">
                <a:solidFill>
                  <a:srgbClr val="2E2B31"/>
                </a:solidFill>
              </a:rPr>
            </a:br>
            <a:r>
              <a:rPr lang="en" sz="900">
                <a:solidFill>
                  <a:srgbClr val="2E2B31"/>
                </a:solidFill>
              </a:rPr>
              <a:t>From a strategic perspective, simulations have allowed our leaders to explore and apply principles of equity centered leadership to familiar, real life scenarios while receiving immediate feedback on the impact of their decisions without an effect on their schools. No other professional learning efforts allow participants to “practice” and experience the possible outcomes of their leadership moves.</a:t>
            </a:r>
            <a:endParaRPr sz="900">
              <a:solidFill>
                <a:srgbClr val="2E2B3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9"/>
          <p:cNvPicPr preferRelativeResize="0"/>
          <p:nvPr/>
        </p:nvPicPr>
        <p:blipFill rotWithShape="1">
          <a:blip r:embed="rId3">
            <a:alphaModFix/>
          </a:blip>
          <a:srcRect b="0" l="0" r="0" t="0"/>
          <a:stretch/>
        </p:blipFill>
        <p:spPr>
          <a:xfrm>
            <a:off x="171017" y="172275"/>
            <a:ext cx="1679925" cy="1679925"/>
          </a:xfrm>
          <a:prstGeom prst="rect">
            <a:avLst/>
          </a:prstGeom>
          <a:noFill/>
          <a:ln>
            <a:noFill/>
          </a:ln>
        </p:spPr>
      </p:pic>
      <p:sp>
        <p:nvSpPr>
          <p:cNvPr id="93" name="Google Shape;93;p19"/>
          <p:cNvSpPr txBox="1"/>
          <p:nvPr/>
        </p:nvSpPr>
        <p:spPr>
          <a:xfrm>
            <a:off x="1850950" y="442675"/>
            <a:ext cx="34899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0"/>
              </a:spcAft>
              <a:buNone/>
            </a:pPr>
            <a:r>
              <a:rPr b="1" lang="en" sz="1200">
                <a:solidFill>
                  <a:srgbClr val="2E2B31"/>
                </a:solidFill>
              </a:rPr>
              <a:t>Dan Ray, Ed.S.</a:t>
            </a:r>
            <a:endParaRPr b="1" sz="1200">
              <a:solidFill>
                <a:srgbClr val="2E2B31"/>
              </a:solidFill>
            </a:endParaRPr>
          </a:p>
          <a:p>
            <a:pPr indent="0" lvl="0" marL="0" marR="0" rtl="0" algn="l">
              <a:lnSpc>
                <a:spcPct val="100000"/>
              </a:lnSpc>
              <a:spcBef>
                <a:spcPts val="1200"/>
              </a:spcBef>
              <a:spcAft>
                <a:spcPts val="0"/>
              </a:spcAft>
              <a:buNone/>
            </a:pPr>
            <a:r>
              <a:rPr i="1" lang="en" sz="1200">
                <a:highlight>
                  <a:srgbClr val="FFFFFF"/>
                </a:highlight>
              </a:rPr>
              <a:t>Leadership Development Specialist</a:t>
            </a:r>
            <a:br>
              <a:rPr i="1" lang="en" sz="1200">
                <a:highlight>
                  <a:srgbClr val="FFFFFF"/>
                </a:highlight>
              </a:rPr>
            </a:br>
            <a:r>
              <a:rPr i="1" lang="en" sz="1200">
                <a:highlight>
                  <a:srgbClr val="FFFFFF"/>
                </a:highlight>
              </a:rPr>
              <a:t>Rockdale County Public Schools</a:t>
            </a:r>
            <a:endParaRPr i="1" sz="1200">
              <a:highlight>
                <a:srgbClr val="FFFFFF"/>
              </a:highlight>
            </a:endParaRPr>
          </a:p>
          <a:p>
            <a:pPr indent="0" lvl="0" marL="0" marR="0" rtl="0" algn="l">
              <a:lnSpc>
                <a:spcPct val="100000"/>
              </a:lnSpc>
              <a:spcBef>
                <a:spcPts val="1200"/>
              </a:spcBef>
              <a:spcAft>
                <a:spcPts val="0"/>
              </a:spcAft>
              <a:buNone/>
            </a:pPr>
            <a:r>
              <a:rPr i="1" lang="en" sz="1200">
                <a:highlight>
                  <a:srgbClr val="FFFFFF"/>
                </a:highlight>
              </a:rPr>
              <a:t>Conyers, GA</a:t>
            </a:r>
            <a:endParaRPr i="1" sz="1200">
              <a:highlight>
                <a:srgbClr val="FFFFFF"/>
              </a:highlight>
            </a:endParaRPr>
          </a:p>
        </p:txBody>
      </p:sp>
      <p:pic>
        <p:nvPicPr>
          <p:cNvPr id="94" name="Google Shape;94;p19"/>
          <p:cNvPicPr preferRelativeResize="0"/>
          <p:nvPr/>
        </p:nvPicPr>
        <p:blipFill rotWithShape="1">
          <a:blip r:embed="rId4">
            <a:alphaModFix/>
          </a:blip>
          <a:srcRect b="0" l="0" r="0" t="7484"/>
          <a:stretch/>
        </p:blipFill>
        <p:spPr>
          <a:xfrm>
            <a:off x="5899350" y="172275"/>
            <a:ext cx="3092050" cy="1038200"/>
          </a:xfrm>
          <a:prstGeom prst="rect">
            <a:avLst/>
          </a:prstGeom>
          <a:noFill/>
          <a:ln>
            <a:noFill/>
          </a:ln>
        </p:spPr>
      </p:pic>
      <p:sp>
        <p:nvSpPr>
          <p:cNvPr id="95" name="Google Shape;95;p19"/>
          <p:cNvSpPr txBox="1"/>
          <p:nvPr/>
        </p:nvSpPr>
        <p:spPr>
          <a:xfrm>
            <a:off x="539700" y="2037525"/>
            <a:ext cx="8064600" cy="2755200"/>
          </a:xfrm>
          <a:prstGeom prst="rect">
            <a:avLst/>
          </a:prstGeom>
          <a:noFill/>
          <a:ln>
            <a:noFill/>
          </a:ln>
        </p:spPr>
        <p:txBody>
          <a:bodyPr anchorCtr="0" anchor="t" bIns="45700" lIns="91425" spcFirstLastPara="1" rIns="91425" wrap="square" tIns="45700">
            <a:spAutoFit/>
          </a:bodyPr>
          <a:lstStyle/>
          <a:p>
            <a:pPr indent="0" lvl="0" marL="0" rtl="0" algn="l">
              <a:spcBef>
                <a:spcPts val="1200"/>
              </a:spcBef>
              <a:spcAft>
                <a:spcPts val="0"/>
              </a:spcAft>
              <a:buNone/>
            </a:pPr>
            <a:r>
              <a:rPr b="1" lang="en" sz="900">
                <a:solidFill>
                  <a:srgbClr val="2E2B31"/>
                </a:solidFill>
              </a:rPr>
              <a:t>How are simulations used in your program?</a:t>
            </a:r>
            <a:br>
              <a:rPr b="1" lang="en" sz="900">
                <a:solidFill>
                  <a:srgbClr val="2E2B31"/>
                </a:solidFill>
              </a:rPr>
            </a:br>
            <a:r>
              <a:rPr lang="en" sz="900"/>
              <a:t>We use the simulations in three ways.  First of all, we send out a simulation to everyone that is in the </a:t>
            </a:r>
            <a:r>
              <a:rPr i="1" lang="en" sz="900"/>
              <a:t>REAL Academy</a:t>
            </a:r>
            <a:r>
              <a:rPr lang="en" sz="900"/>
              <a:t> regardless of their cohort that they are in one week prior to our monthly seminar.  The simulation either ties to the upcoming seminar topics or it ties to a current event that is occuring in the district.  We will then discuss their responses and reflections as an entire group (aspiring APs &amp; Coordinators, Induction level APs, aspiring principals &amp; directors and Induction Level APs) during our “Huddle Time” at the beginning of class.  We also make the simulations available upon request to any individual that applied to the academy that did not qualify in order to assist them in their development in the hopes that they will reapply the following year with some additional leadership experiences under their belt.  A third way that they have been used was during COVID when we had virtual Principals’ Meetings. The Assistant Superintendents over the 3 levels used them at the beginning of the meetings as a “thought provoker.”</a:t>
            </a:r>
            <a:endParaRPr sz="900"/>
          </a:p>
          <a:p>
            <a:pPr indent="0" lvl="0" marL="0" rtl="0" algn="l">
              <a:spcBef>
                <a:spcPts val="1200"/>
              </a:spcBef>
              <a:spcAft>
                <a:spcPts val="0"/>
              </a:spcAft>
              <a:buClr>
                <a:schemeClr val="dk1"/>
              </a:buClr>
              <a:buFont typeface="Arial"/>
              <a:buNone/>
            </a:pPr>
            <a:r>
              <a:rPr b="1" lang="en" sz="900">
                <a:solidFill>
                  <a:srgbClr val="2E2B31"/>
                </a:solidFill>
              </a:rPr>
              <a:t>How do simulations increase principals' ability and knowledge to lead schools as equity-centered instructional leaders who ensure that every student has a positive learning experience and achieves high levels of achievement?</a:t>
            </a:r>
            <a:br>
              <a:rPr b="1" lang="en" sz="900">
                <a:solidFill>
                  <a:srgbClr val="2E2B31"/>
                </a:solidFill>
              </a:rPr>
            </a:br>
            <a:r>
              <a:rPr lang="en" sz="900"/>
              <a:t>Our desire is to assist the school administrators in “seeing the bigger picture” and having a “semi-experience” before they have to experience the scenario/simulation “in real life” with the hopes that the discussions that occur with their colleagues will increase their awareness, reflective thinking, sensitivity and confidence in dealing with whatever “comes their way” in their daily leadership journey.</a:t>
            </a:r>
            <a:endParaRPr sz="900"/>
          </a:p>
          <a:p>
            <a:pPr indent="0" lvl="0" marL="0" rtl="0" algn="l">
              <a:spcBef>
                <a:spcPts val="1200"/>
              </a:spcBef>
              <a:spcAft>
                <a:spcPts val="0"/>
              </a:spcAft>
              <a:buClr>
                <a:schemeClr val="dk1"/>
              </a:buClr>
              <a:buFont typeface="Arial"/>
              <a:buNone/>
            </a:pPr>
            <a:r>
              <a:rPr b="1" lang="en" sz="900">
                <a:solidFill>
                  <a:srgbClr val="2E2B31"/>
                </a:solidFill>
              </a:rPr>
              <a:t>What do the sims allow you to do differently than other development efforts from an equity centered perspective?</a:t>
            </a:r>
            <a:br>
              <a:rPr b="1" lang="en" sz="900">
                <a:solidFill>
                  <a:srgbClr val="2E2B31"/>
                </a:solidFill>
              </a:rPr>
            </a:br>
            <a:r>
              <a:rPr lang="en" sz="900"/>
              <a:t>Based on the feedback we have received from the first 4 cohorts (approximately 100 participants) of the</a:t>
            </a:r>
            <a:r>
              <a:rPr i="1" lang="en" sz="900"/>
              <a:t> REAL Academy</a:t>
            </a:r>
            <a:r>
              <a:rPr lang="en" sz="900"/>
              <a:t>, the members have stated that this “piece” of what we do is invaluable and has provided the insights that they had not gained in any other type of class, experience, conference, etc. They have made it clear that they believe this has made them more effective for all students in the area of academic achievement and student success.</a:t>
            </a:r>
            <a:endParaRPr sz="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20"/>
          <p:cNvPicPr preferRelativeResize="0"/>
          <p:nvPr/>
        </p:nvPicPr>
        <p:blipFill rotWithShape="1">
          <a:blip r:embed="rId3">
            <a:alphaModFix/>
          </a:blip>
          <a:srcRect b="0" l="0" r="0" t="0"/>
          <a:stretch/>
        </p:blipFill>
        <p:spPr>
          <a:xfrm>
            <a:off x="133717" y="141175"/>
            <a:ext cx="1679923" cy="1679923"/>
          </a:xfrm>
          <a:prstGeom prst="rect">
            <a:avLst/>
          </a:prstGeom>
          <a:noFill/>
          <a:ln>
            <a:noFill/>
          </a:ln>
        </p:spPr>
      </p:pic>
      <p:sp>
        <p:nvSpPr>
          <p:cNvPr id="101" name="Google Shape;101;p20"/>
          <p:cNvSpPr txBox="1"/>
          <p:nvPr/>
        </p:nvSpPr>
        <p:spPr>
          <a:xfrm>
            <a:off x="1813650" y="396288"/>
            <a:ext cx="4075200" cy="1077300"/>
          </a:xfrm>
          <a:prstGeom prst="rect">
            <a:avLst/>
          </a:prstGeom>
          <a:noFill/>
          <a:ln>
            <a:noFill/>
          </a:ln>
        </p:spPr>
        <p:txBody>
          <a:bodyPr anchorCtr="0" anchor="t" bIns="45700" lIns="91425" spcFirstLastPara="1" rIns="91425" wrap="square" tIns="45700">
            <a:spAutoFit/>
          </a:bodyPr>
          <a:lstStyle/>
          <a:p>
            <a:pPr indent="0" lvl="0" marL="0" rtl="0" algn="l">
              <a:lnSpc>
                <a:spcPct val="150000"/>
              </a:lnSpc>
              <a:spcBef>
                <a:spcPts val="1200"/>
              </a:spcBef>
              <a:spcAft>
                <a:spcPts val="0"/>
              </a:spcAft>
              <a:buNone/>
            </a:pPr>
            <a:r>
              <a:rPr b="1" lang="en" sz="1200">
                <a:solidFill>
                  <a:srgbClr val="2E2B31"/>
                </a:solidFill>
              </a:rPr>
              <a:t>Malaika Bryant</a:t>
            </a:r>
            <a:endParaRPr b="1" sz="1200">
              <a:solidFill>
                <a:srgbClr val="2E2B31"/>
              </a:solidFill>
            </a:endParaRPr>
          </a:p>
          <a:p>
            <a:pPr indent="0" lvl="0" marL="0" rtl="0" algn="l">
              <a:spcBef>
                <a:spcPts val="0"/>
              </a:spcBef>
              <a:spcAft>
                <a:spcPts val="0"/>
              </a:spcAft>
              <a:buNone/>
            </a:pPr>
            <a:r>
              <a:rPr i="1" lang="en" sz="1200">
                <a:solidFill>
                  <a:srgbClr val="2E2B31"/>
                </a:solidFill>
              </a:rPr>
              <a:t>Director II, Educator Development &amp; Data Support </a:t>
            </a:r>
            <a:endParaRPr i="1" sz="1200">
              <a:solidFill>
                <a:srgbClr val="2E2B31"/>
              </a:solidFill>
            </a:endParaRPr>
          </a:p>
          <a:p>
            <a:pPr indent="0" lvl="0" marL="0" rtl="0" algn="l">
              <a:spcBef>
                <a:spcPts val="0"/>
              </a:spcBef>
              <a:spcAft>
                <a:spcPts val="0"/>
              </a:spcAft>
              <a:buNone/>
            </a:pPr>
            <a:r>
              <a:rPr i="1" lang="en" sz="1200">
                <a:solidFill>
                  <a:srgbClr val="2E2B31"/>
                </a:solidFill>
              </a:rPr>
              <a:t>Kern County Superintendent of Schools </a:t>
            </a:r>
            <a:endParaRPr i="1" sz="1200">
              <a:solidFill>
                <a:srgbClr val="2E2B31"/>
              </a:solidFill>
            </a:endParaRPr>
          </a:p>
          <a:p>
            <a:pPr indent="0" lvl="0" marL="0" rtl="0" algn="l">
              <a:spcBef>
                <a:spcPts val="1200"/>
              </a:spcBef>
              <a:spcAft>
                <a:spcPts val="0"/>
              </a:spcAft>
              <a:buNone/>
            </a:pPr>
            <a:r>
              <a:rPr i="1" lang="en" sz="1200">
                <a:solidFill>
                  <a:srgbClr val="2E2B31"/>
                </a:solidFill>
              </a:rPr>
              <a:t>Bakersfield, CA</a:t>
            </a:r>
            <a:endParaRPr i="1" sz="1200">
              <a:solidFill>
                <a:srgbClr val="2E2B31"/>
              </a:solidFill>
            </a:endParaRPr>
          </a:p>
        </p:txBody>
      </p:sp>
      <p:pic>
        <p:nvPicPr>
          <p:cNvPr id="102" name="Google Shape;102;p20"/>
          <p:cNvPicPr preferRelativeResize="0"/>
          <p:nvPr/>
        </p:nvPicPr>
        <p:blipFill rotWithShape="1">
          <a:blip r:embed="rId4">
            <a:alphaModFix/>
          </a:blip>
          <a:srcRect b="-4442" l="-1031" r="-2072" t="-4431"/>
          <a:stretch/>
        </p:blipFill>
        <p:spPr>
          <a:xfrm>
            <a:off x="6119954" y="141175"/>
            <a:ext cx="2870650" cy="499400"/>
          </a:xfrm>
          <a:prstGeom prst="rect">
            <a:avLst/>
          </a:prstGeom>
          <a:noFill/>
          <a:ln>
            <a:noFill/>
          </a:ln>
        </p:spPr>
      </p:pic>
      <p:sp>
        <p:nvSpPr>
          <p:cNvPr id="103" name="Google Shape;103;p20"/>
          <p:cNvSpPr txBox="1"/>
          <p:nvPr/>
        </p:nvSpPr>
        <p:spPr>
          <a:xfrm>
            <a:off x="882513" y="1870794"/>
            <a:ext cx="7327500" cy="3078300"/>
          </a:xfrm>
          <a:prstGeom prst="rect">
            <a:avLst/>
          </a:prstGeom>
          <a:noFill/>
          <a:ln>
            <a:noFill/>
          </a:ln>
        </p:spPr>
        <p:txBody>
          <a:bodyPr anchorCtr="0" anchor="t" bIns="45700" lIns="91425" spcFirstLastPara="1" rIns="91425" wrap="square" tIns="45700">
            <a:spAutoFit/>
          </a:bodyPr>
          <a:lstStyle/>
          <a:p>
            <a:pPr indent="0" lvl="0" marL="0" rtl="0" algn="l">
              <a:spcBef>
                <a:spcPts val="1200"/>
              </a:spcBef>
              <a:spcAft>
                <a:spcPts val="0"/>
              </a:spcAft>
              <a:buNone/>
            </a:pPr>
            <a:r>
              <a:rPr b="1" lang="en" sz="1100">
                <a:solidFill>
                  <a:srgbClr val="2E2B31"/>
                </a:solidFill>
              </a:rPr>
              <a:t>How are simulations used in your program?</a:t>
            </a:r>
            <a:br>
              <a:rPr b="1" lang="en" sz="1100">
                <a:solidFill>
                  <a:srgbClr val="2E2B31"/>
                </a:solidFill>
              </a:rPr>
            </a:br>
            <a:r>
              <a:rPr lang="en" sz="900">
                <a:solidFill>
                  <a:srgbClr val="2E2B31"/>
                </a:solidFill>
              </a:rPr>
              <a:t>We use the simulations to provide an opportunity for administrators to practice decision making skills in a low-risk environment, and debrief with others their thinking processes. We provide multiple pathways to access these opportunities. We select a simulation to facilitate with a large group during each of our program networking sessions, coach/candidate pairs may access any of the simulations that align with a particular goal or standard focus or that addresses a specific concern that arises, we have provided a leadership series that is open to any interested administrator, we have also partnered with with small local districts to create a new leadership program utilizing the simulations to support new leaders to develop capacity together in these areas.</a:t>
            </a:r>
            <a:endParaRPr sz="900">
              <a:solidFill>
                <a:srgbClr val="2E2B31"/>
              </a:solidFill>
            </a:endParaRPr>
          </a:p>
          <a:p>
            <a:pPr indent="0" lvl="0" marL="0" rtl="0" algn="l">
              <a:spcBef>
                <a:spcPts val="1200"/>
              </a:spcBef>
              <a:spcAft>
                <a:spcPts val="0"/>
              </a:spcAft>
              <a:buClr>
                <a:schemeClr val="dk1"/>
              </a:buClr>
              <a:buFont typeface="Arial"/>
              <a:buNone/>
            </a:pPr>
            <a:r>
              <a:rPr b="1" lang="en" sz="1100">
                <a:solidFill>
                  <a:srgbClr val="2E2B31"/>
                </a:solidFill>
              </a:rPr>
              <a:t>How do simulations increase principals' ability and knowledge to lead schools as equity-centered instructional leaders who ensure that every student has a positive learning experience and achieves high levels of achievement?</a:t>
            </a:r>
            <a:br>
              <a:rPr b="1" lang="en" sz="1100">
                <a:solidFill>
                  <a:srgbClr val="2E2B31"/>
                </a:solidFill>
              </a:rPr>
            </a:br>
            <a:r>
              <a:rPr lang="en" sz="900">
                <a:solidFill>
                  <a:srgbClr val="2E2B31"/>
                </a:solidFill>
              </a:rPr>
              <a:t>The simulations provide the administrator the opportunity to practice skills,  slow down and reflect, which is critical to the application of new learning to future practice. The simulations provide the opportunity to go through an experience while also stopping to think (rare in real life), and discuss the implications of decisions made. This all help to build the capacity to apply this learning to new situations that arise in a proactive manner.</a:t>
            </a:r>
            <a:endParaRPr sz="900">
              <a:solidFill>
                <a:srgbClr val="2E2B31"/>
              </a:solidFill>
            </a:endParaRPr>
          </a:p>
          <a:p>
            <a:pPr indent="0" lvl="0" marL="0" rtl="0" algn="l">
              <a:spcBef>
                <a:spcPts val="1200"/>
              </a:spcBef>
              <a:spcAft>
                <a:spcPts val="0"/>
              </a:spcAft>
              <a:buClr>
                <a:schemeClr val="dk1"/>
              </a:buClr>
              <a:buFont typeface="Arial"/>
              <a:buNone/>
            </a:pPr>
            <a:r>
              <a:rPr b="1" lang="en" sz="1100">
                <a:solidFill>
                  <a:srgbClr val="2E2B31"/>
                </a:solidFill>
              </a:rPr>
              <a:t>What do the sims allow you to do differently than other development efforts from an equity centered perspective?</a:t>
            </a:r>
            <a:br>
              <a:rPr b="1" lang="en" sz="1100">
                <a:solidFill>
                  <a:srgbClr val="2E2B31"/>
                </a:solidFill>
              </a:rPr>
            </a:br>
            <a:r>
              <a:rPr lang="en" sz="900">
                <a:solidFill>
                  <a:srgbClr val="2E2B31"/>
                </a:solidFill>
              </a:rPr>
              <a:t>Experience and apply learning in a very real way- promote discussions that involve everyone actively de to the shared experience. They provide the opportunity to surface hidden thinking.</a:t>
            </a:r>
            <a:endParaRPr sz="1100">
              <a:solidFill>
                <a:srgbClr val="2E2B3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1"/>
          <p:cNvPicPr preferRelativeResize="0"/>
          <p:nvPr/>
        </p:nvPicPr>
        <p:blipFill rotWithShape="1">
          <a:blip r:embed="rId3">
            <a:alphaModFix/>
          </a:blip>
          <a:srcRect b="0" l="0" r="0" t="0"/>
          <a:stretch/>
        </p:blipFill>
        <p:spPr>
          <a:xfrm>
            <a:off x="158567" y="184725"/>
            <a:ext cx="1679925" cy="1679925"/>
          </a:xfrm>
          <a:prstGeom prst="rect">
            <a:avLst/>
          </a:prstGeom>
          <a:noFill/>
          <a:ln>
            <a:noFill/>
          </a:ln>
        </p:spPr>
      </p:pic>
      <p:sp>
        <p:nvSpPr>
          <p:cNvPr id="109" name="Google Shape;109;p21"/>
          <p:cNvSpPr txBox="1"/>
          <p:nvPr/>
        </p:nvSpPr>
        <p:spPr>
          <a:xfrm>
            <a:off x="1838509" y="270475"/>
            <a:ext cx="4389600" cy="150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0"/>
              </a:spcAft>
              <a:buNone/>
            </a:pPr>
            <a:r>
              <a:rPr b="1" lang="en" sz="1200">
                <a:solidFill>
                  <a:srgbClr val="2E2B31"/>
                </a:solidFill>
              </a:rPr>
              <a:t>Ron Cabrera, Ph.D.</a:t>
            </a:r>
            <a:endParaRPr b="1" sz="1200">
              <a:solidFill>
                <a:srgbClr val="2E2B31"/>
              </a:solidFill>
            </a:endParaRPr>
          </a:p>
          <a:p>
            <a:pPr indent="0" lvl="0" marL="0" rtl="0" algn="l">
              <a:lnSpc>
                <a:spcPct val="100000"/>
              </a:lnSpc>
              <a:spcBef>
                <a:spcPts val="1200"/>
              </a:spcBef>
              <a:spcAft>
                <a:spcPts val="0"/>
              </a:spcAft>
              <a:buClr>
                <a:schemeClr val="dk1"/>
              </a:buClr>
              <a:buFont typeface="Arial"/>
              <a:buNone/>
            </a:pPr>
            <a:r>
              <a:rPr i="1" lang="en" sz="1200">
                <a:highlight>
                  <a:srgbClr val="FFFFFF"/>
                </a:highlight>
              </a:rPr>
              <a:t>Former Superintendent</a:t>
            </a:r>
            <a:br>
              <a:rPr i="1" lang="en" sz="1200">
                <a:highlight>
                  <a:srgbClr val="FFFFFF"/>
                </a:highlight>
              </a:rPr>
            </a:br>
            <a:r>
              <a:rPr i="1" lang="en" sz="1200">
                <a:highlight>
                  <a:srgbClr val="FFFFFF"/>
                </a:highlight>
              </a:rPr>
              <a:t>Director 4 Corners ALAS Leadership Academy</a:t>
            </a:r>
            <a:br>
              <a:rPr i="1" lang="en" sz="1200">
                <a:highlight>
                  <a:srgbClr val="FFFFFF"/>
                </a:highlight>
              </a:rPr>
            </a:br>
            <a:r>
              <a:rPr i="1" lang="en" sz="1200">
                <a:highlight>
                  <a:srgbClr val="FFFFFF"/>
                </a:highlight>
              </a:rPr>
              <a:t>University of Colorado Denver Adjunct Professor, School of Education and Human Development</a:t>
            </a:r>
            <a:endParaRPr i="1" sz="1200">
              <a:highlight>
                <a:srgbClr val="FFFFFF"/>
              </a:highlight>
            </a:endParaRPr>
          </a:p>
          <a:p>
            <a:pPr indent="0" lvl="0" marL="0" rtl="0" algn="l">
              <a:lnSpc>
                <a:spcPct val="100000"/>
              </a:lnSpc>
              <a:spcBef>
                <a:spcPts val="1200"/>
              </a:spcBef>
              <a:spcAft>
                <a:spcPts val="0"/>
              </a:spcAft>
              <a:buClr>
                <a:schemeClr val="dk1"/>
              </a:buClr>
              <a:buFont typeface="Arial"/>
              <a:buNone/>
            </a:pPr>
            <a:r>
              <a:rPr i="1" lang="en" sz="1200">
                <a:highlight>
                  <a:srgbClr val="FFFFFF"/>
                </a:highlight>
              </a:rPr>
              <a:t>Boulder, CO</a:t>
            </a:r>
            <a:endParaRPr i="1" sz="1200">
              <a:highlight>
                <a:srgbClr val="FFFFFF"/>
              </a:highlight>
            </a:endParaRPr>
          </a:p>
        </p:txBody>
      </p:sp>
      <p:pic>
        <p:nvPicPr>
          <p:cNvPr id="110" name="Google Shape;110;p21"/>
          <p:cNvPicPr preferRelativeResize="0"/>
          <p:nvPr/>
        </p:nvPicPr>
        <p:blipFill rotWithShape="1">
          <a:blip r:embed="rId4">
            <a:alphaModFix/>
          </a:blip>
          <a:srcRect b="-44234" l="-42073" r="-42054" t="14094"/>
          <a:stretch/>
        </p:blipFill>
        <p:spPr>
          <a:xfrm>
            <a:off x="5040300" y="-82225"/>
            <a:ext cx="5320150" cy="1902875"/>
          </a:xfrm>
          <a:prstGeom prst="rect">
            <a:avLst/>
          </a:prstGeom>
          <a:noFill/>
          <a:ln>
            <a:noFill/>
          </a:ln>
        </p:spPr>
      </p:pic>
      <p:sp>
        <p:nvSpPr>
          <p:cNvPr id="111" name="Google Shape;111;p21"/>
          <p:cNvSpPr txBox="1"/>
          <p:nvPr/>
        </p:nvSpPr>
        <p:spPr>
          <a:xfrm>
            <a:off x="748051" y="1940176"/>
            <a:ext cx="7647900" cy="3047700"/>
          </a:xfrm>
          <a:prstGeom prst="rect">
            <a:avLst/>
          </a:prstGeom>
          <a:noFill/>
          <a:ln>
            <a:noFill/>
          </a:ln>
        </p:spPr>
        <p:txBody>
          <a:bodyPr anchorCtr="0" anchor="t" bIns="45700" lIns="91425" spcFirstLastPara="1" rIns="91425" wrap="square" tIns="45700">
            <a:spAutoFit/>
          </a:bodyPr>
          <a:lstStyle/>
          <a:p>
            <a:pPr indent="0" lvl="0" marL="0" rtl="0" algn="l">
              <a:spcBef>
                <a:spcPts val="1200"/>
              </a:spcBef>
              <a:spcAft>
                <a:spcPts val="0"/>
              </a:spcAft>
              <a:buNone/>
            </a:pPr>
            <a:r>
              <a:rPr b="1" lang="en" sz="1200">
                <a:solidFill>
                  <a:srgbClr val="2E2B31"/>
                </a:solidFill>
              </a:rPr>
              <a:t>How are simulations used in your program?</a:t>
            </a:r>
            <a:br>
              <a:rPr b="1" lang="en" sz="1200">
                <a:solidFill>
                  <a:srgbClr val="2E2B31"/>
                </a:solidFill>
              </a:rPr>
            </a:br>
            <a:r>
              <a:rPr lang="en" sz="1000">
                <a:solidFill>
                  <a:srgbClr val="2E2B31"/>
                </a:solidFill>
              </a:rPr>
              <a:t>Because we are developing system-thinking leadership we try use the simulations in 2 distinct approaches: 1) to what extent will decision for the problem at hand impact the school system–is that your intent or will you have to mitigate the system response; 2) From a strategic perspective, what might other decisions that have to be considered to resolve the problem or create a solution at the district level–who might be other players in the decision-making process?</a:t>
            </a:r>
            <a:endParaRPr sz="900">
              <a:solidFill>
                <a:srgbClr val="2E2B31"/>
              </a:solidFill>
            </a:endParaRPr>
          </a:p>
          <a:p>
            <a:pPr indent="0" lvl="0" marL="0" rtl="0" algn="l">
              <a:spcBef>
                <a:spcPts val="1200"/>
              </a:spcBef>
              <a:spcAft>
                <a:spcPts val="0"/>
              </a:spcAft>
              <a:buClr>
                <a:schemeClr val="dk1"/>
              </a:buClr>
              <a:buFont typeface="Arial"/>
              <a:buNone/>
            </a:pPr>
            <a:r>
              <a:rPr b="1" lang="en" sz="1200">
                <a:solidFill>
                  <a:srgbClr val="2E2B31"/>
                </a:solidFill>
              </a:rPr>
              <a:t>How do simulations increase principals' ability and knowledge to lead schools as equity-centered instructional leaders who ensure that every student has a positive learning experience and achieves high levels of achievement?</a:t>
            </a:r>
            <a:br>
              <a:rPr b="1" lang="en" sz="1200">
                <a:solidFill>
                  <a:srgbClr val="2E2B31"/>
                </a:solidFill>
              </a:rPr>
            </a:br>
            <a:r>
              <a:rPr lang="en" sz="1000">
                <a:solidFill>
                  <a:srgbClr val="2E2B31"/>
                </a:solidFill>
              </a:rPr>
              <a:t>Because we are targeting systems and senior leadership decision-making, we take the problems that are school-based and try to elevate the problems into district/system problems or use the school-based problem as a way to establish a precedent that might affect the whole system.</a:t>
            </a:r>
            <a:endParaRPr sz="1000">
              <a:solidFill>
                <a:srgbClr val="2E2B31"/>
              </a:solidFill>
            </a:endParaRPr>
          </a:p>
          <a:p>
            <a:pPr indent="0" lvl="0" marL="0" rtl="0" algn="l">
              <a:spcBef>
                <a:spcPts val="1200"/>
              </a:spcBef>
              <a:spcAft>
                <a:spcPts val="0"/>
              </a:spcAft>
              <a:buClr>
                <a:schemeClr val="dk1"/>
              </a:buClr>
              <a:buFont typeface="Arial"/>
              <a:buNone/>
            </a:pPr>
            <a:r>
              <a:rPr b="1" lang="en" sz="1200">
                <a:solidFill>
                  <a:srgbClr val="2E2B31"/>
                </a:solidFill>
              </a:rPr>
              <a:t>What do the sims allow you to do differently than other development efforts from an equity centered perspective?</a:t>
            </a:r>
            <a:br>
              <a:rPr b="1" lang="en" sz="1200">
                <a:solidFill>
                  <a:srgbClr val="2E2B31"/>
                </a:solidFill>
              </a:rPr>
            </a:br>
            <a:r>
              <a:rPr lang="en" sz="1000">
                <a:solidFill>
                  <a:srgbClr val="2E2B31"/>
                </a:solidFill>
              </a:rPr>
              <a:t>We love the fact there is an element of “reality” and action associated with the problems.  Participants do connect with simulation characters and try to make decisions in a manner as if the individuals  were “live.”  These simulations and approach is superior to the case-study approach.</a:t>
            </a:r>
            <a:endParaRPr sz="1200">
              <a:solidFill>
                <a:srgbClr val="2E2B3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